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8"/>
  </p:notesMasterIdLst>
  <p:sldIdLst>
    <p:sldId id="279" r:id="rId2"/>
    <p:sldId id="284" r:id="rId3"/>
    <p:sldId id="302" r:id="rId4"/>
    <p:sldId id="278" r:id="rId5"/>
    <p:sldId id="283" r:id="rId6"/>
    <p:sldId id="288" r:id="rId7"/>
    <p:sldId id="286" r:id="rId8"/>
    <p:sldId id="303" r:id="rId9"/>
    <p:sldId id="295" r:id="rId10"/>
    <p:sldId id="297" r:id="rId11"/>
    <p:sldId id="298" r:id="rId12"/>
    <p:sldId id="299" r:id="rId13"/>
    <p:sldId id="300" r:id="rId14"/>
    <p:sldId id="290" r:id="rId15"/>
    <p:sldId id="294" r:id="rId16"/>
    <p:sldId id="292" r:id="rId17"/>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Trebuchet MS" pitchFamily="34" charset="0"/>
        <a:ea typeface="メイリオ" pitchFamily="50" charset="-128"/>
        <a:cs typeface="メイリオ" pitchFamily="50" charset="-128"/>
      </a:defRPr>
    </a:lvl1pPr>
    <a:lvl2pPr marL="457200" algn="l" rtl="0" eaLnBrk="0" fontAlgn="base" hangingPunct="0">
      <a:spcBef>
        <a:spcPct val="0"/>
      </a:spcBef>
      <a:spcAft>
        <a:spcPct val="0"/>
      </a:spcAft>
      <a:defRPr kumimoji="1" kern="1200">
        <a:solidFill>
          <a:schemeClr val="tx1"/>
        </a:solidFill>
        <a:latin typeface="Trebuchet MS" pitchFamily="34" charset="0"/>
        <a:ea typeface="メイリオ" pitchFamily="50" charset="-128"/>
        <a:cs typeface="メイリオ" pitchFamily="50" charset="-128"/>
      </a:defRPr>
    </a:lvl2pPr>
    <a:lvl3pPr marL="914400" algn="l" rtl="0" eaLnBrk="0" fontAlgn="base" hangingPunct="0">
      <a:spcBef>
        <a:spcPct val="0"/>
      </a:spcBef>
      <a:spcAft>
        <a:spcPct val="0"/>
      </a:spcAft>
      <a:defRPr kumimoji="1" kern="1200">
        <a:solidFill>
          <a:schemeClr val="tx1"/>
        </a:solidFill>
        <a:latin typeface="Trebuchet MS" pitchFamily="34" charset="0"/>
        <a:ea typeface="メイリオ" pitchFamily="50" charset="-128"/>
        <a:cs typeface="メイリオ" pitchFamily="50" charset="-128"/>
      </a:defRPr>
    </a:lvl3pPr>
    <a:lvl4pPr marL="1371600" algn="l" rtl="0" eaLnBrk="0" fontAlgn="base" hangingPunct="0">
      <a:spcBef>
        <a:spcPct val="0"/>
      </a:spcBef>
      <a:spcAft>
        <a:spcPct val="0"/>
      </a:spcAft>
      <a:defRPr kumimoji="1" kern="1200">
        <a:solidFill>
          <a:schemeClr val="tx1"/>
        </a:solidFill>
        <a:latin typeface="Trebuchet MS" pitchFamily="34" charset="0"/>
        <a:ea typeface="メイリオ" pitchFamily="50" charset="-128"/>
        <a:cs typeface="メイリオ" pitchFamily="50" charset="-128"/>
      </a:defRPr>
    </a:lvl4pPr>
    <a:lvl5pPr marL="1828800" algn="l" rtl="0" eaLnBrk="0" fontAlgn="base" hangingPunct="0">
      <a:spcBef>
        <a:spcPct val="0"/>
      </a:spcBef>
      <a:spcAft>
        <a:spcPct val="0"/>
      </a:spcAft>
      <a:defRPr kumimoji="1" kern="1200">
        <a:solidFill>
          <a:schemeClr val="tx1"/>
        </a:solidFill>
        <a:latin typeface="Trebuchet MS" pitchFamily="34" charset="0"/>
        <a:ea typeface="メイリオ" pitchFamily="50" charset="-128"/>
        <a:cs typeface="メイリオ" pitchFamily="50" charset="-128"/>
      </a:defRPr>
    </a:lvl5pPr>
    <a:lvl6pPr marL="2286000" algn="l" defTabSz="914400" rtl="0" eaLnBrk="1" latinLnBrk="0" hangingPunct="1">
      <a:defRPr kumimoji="1" kern="1200">
        <a:solidFill>
          <a:schemeClr val="tx1"/>
        </a:solidFill>
        <a:latin typeface="Trebuchet MS" pitchFamily="34" charset="0"/>
        <a:ea typeface="メイリオ" pitchFamily="50" charset="-128"/>
        <a:cs typeface="メイリオ" pitchFamily="50" charset="-128"/>
      </a:defRPr>
    </a:lvl6pPr>
    <a:lvl7pPr marL="2743200" algn="l" defTabSz="914400" rtl="0" eaLnBrk="1" latinLnBrk="0" hangingPunct="1">
      <a:defRPr kumimoji="1" kern="1200">
        <a:solidFill>
          <a:schemeClr val="tx1"/>
        </a:solidFill>
        <a:latin typeface="Trebuchet MS" pitchFamily="34" charset="0"/>
        <a:ea typeface="メイリオ" pitchFamily="50" charset="-128"/>
        <a:cs typeface="メイリオ" pitchFamily="50" charset="-128"/>
      </a:defRPr>
    </a:lvl7pPr>
    <a:lvl8pPr marL="3200400" algn="l" defTabSz="914400" rtl="0" eaLnBrk="1" latinLnBrk="0" hangingPunct="1">
      <a:defRPr kumimoji="1" kern="1200">
        <a:solidFill>
          <a:schemeClr val="tx1"/>
        </a:solidFill>
        <a:latin typeface="Trebuchet MS" pitchFamily="34" charset="0"/>
        <a:ea typeface="メイリオ" pitchFamily="50" charset="-128"/>
        <a:cs typeface="メイリオ" pitchFamily="50" charset="-128"/>
      </a:defRPr>
    </a:lvl8pPr>
    <a:lvl9pPr marL="3657600" algn="l" defTabSz="914400" rtl="0" eaLnBrk="1" latinLnBrk="0" hangingPunct="1">
      <a:defRPr kumimoji="1" kern="1200">
        <a:solidFill>
          <a:schemeClr val="tx1"/>
        </a:solidFill>
        <a:latin typeface="Trebuchet MS" pitchFamily="34" charset="0"/>
        <a:ea typeface="メイリオ" pitchFamily="50" charset="-128"/>
        <a:cs typeface="メイリオ" pitchFamily="50"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8989"/>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39" autoAdjust="0"/>
    <p:restoredTop sz="86101" autoAdjust="0"/>
  </p:normalViewPr>
  <p:slideViewPr>
    <p:cSldViewPr>
      <p:cViewPr>
        <p:scale>
          <a:sx n="70" d="100"/>
          <a:sy n="70" d="100"/>
        </p:scale>
        <p:origin x="-1476" y="-5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Ken%20MANAKA\Downloads\Data2%20(1).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k-manaka\&#12487;&#12473;&#12463;&#12488;&#12483;&#12503;\Data2.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H:\&#35611;&#32681;&#12539;&#23398;&#20250;&#12539;&#35611;&#28436;&#12394;&#12393;\&#20013;&#22830;&#22823;&#23398;\&#20445;&#20581;&#20307;&#32946;&#30740;&#31350;&#25152;\&#12497;&#12521;&#12522;&#12531;&#12500;&#12450;&#12531;&#12474;&#21332;&#20250;\2012&#12525;&#12531;&#12489;&#12531;&#12497;&#12521;&#35519;&#26619;\Beijin%20Para%202008\Data2.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'Ⅰ－2'!$B$124</c:f>
              <c:strCache>
                <c:ptCount val="1"/>
                <c:pt idx="0">
                  <c:v>ロンドン</c:v>
                </c:pt>
              </c:strCache>
            </c:strRef>
          </c:tx>
          <c:cat>
            <c:strRef>
              <c:f>'Ⅰ－2'!$C$123:$H$123</c:f>
              <c:strCache>
                <c:ptCount val="6"/>
                <c:pt idx="0">
                  <c:v>障害者ｽﾎﾟｰﾂｾﾝﾀｰ</c:v>
                </c:pt>
                <c:pt idx="1">
                  <c:v>障害者ｽﾎﾟｰﾂｾﾝﾀｰ以外の公共施設</c:v>
                </c:pt>
                <c:pt idx="2">
                  <c:v>民間ｽﾎﾟｰﾂｸﾗﾌﾞ</c:v>
                </c:pt>
                <c:pt idx="3">
                  <c:v>学校／教育機関</c:v>
                </c:pt>
                <c:pt idx="4">
                  <c:v>自宅</c:v>
                </c:pt>
                <c:pt idx="5">
                  <c:v>その他</c:v>
                </c:pt>
              </c:strCache>
            </c:strRef>
          </c:cat>
          <c:val>
            <c:numRef>
              <c:f>'Ⅰ－2'!$C$124:$H$124</c:f>
              <c:numCache>
                <c:formatCode>0.0%</c:formatCode>
                <c:ptCount val="6"/>
                <c:pt idx="0">
                  <c:v>0.33900000000000141</c:v>
                </c:pt>
                <c:pt idx="1">
                  <c:v>0.3300000000000014</c:v>
                </c:pt>
                <c:pt idx="2">
                  <c:v>0.15600000000000044</c:v>
                </c:pt>
                <c:pt idx="3">
                  <c:v>0.22000000000000011</c:v>
                </c:pt>
                <c:pt idx="4">
                  <c:v>8.3000000000000212E-2</c:v>
                </c:pt>
                <c:pt idx="5">
                  <c:v>0.18300000000000041</c:v>
                </c:pt>
              </c:numCache>
            </c:numRef>
          </c:val>
        </c:ser>
        <c:ser>
          <c:idx val="1"/>
          <c:order val="1"/>
          <c:tx>
            <c:strRef>
              <c:f>'Ⅰ－2'!$B$125</c:f>
              <c:strCache>
                <c:ptCount val="1"/>
                <c:pt idx="0">
                  <c:v>バンクーバー</c:v>
                </c:pt>
              </c:strCache>
            </c:strRef>
          </c:tx>
          <c:cat>
            <c:strRef>
              <c:f>'Ⅰ－2'!$C$123:$H$123</c:f>
              <c:strCache>
                <c:ptCount val="6"/>
                <c:pt idx="0">
                  <c:v>障害者ｽﾎﾟｰﾂｾﾝﾀｰ</c:v>
                </c:pt>
                <c:pt idx="1">
                  <c:v>障害者ｽﾎﾟｰﾂｾﾝﾀｰ以外の公共施設</c:v>
                </c:pt>
                <c:pt idx="2">
                  <c:v>民間ｽﾎﾟｰﾂｸﾗﾌﾞ</c:v>
                </c:pt>
                <c:pt idx="3">
                  <c:v>学校／教育機関</c:v>
                </c:pt>
                <c:pt idx="4">
                  <c:v>自宅</c:v>
                </c:pt>
                <c:pt idx="5">
                  <c:v>その他</c:v>
                </c:pt>
              </c:strCache>
            </c:strRef>
          </c:cat>
          <c:val>
            <c:numRef>
              <c:f>'Ⅰ－2'!$C$125:$H$125</c:f>
              <c:numCache>
                <c:formatCode>0.0%</c:formatCode>
                <c:ptCount val="6"/>
                <c:pt idx="0">
                  <c:v>0</c:v>
                </c:pt>
                <c:pt idx="1">
                  <c:v>0.23100000000000001</c:v>
                </c:pt>
                <c:pt idx="2">
                  <c:v>0.73100000000000065</c:v>
                </c:pt>
                <c:pt idx="3">
                  <c:v>3.8000000000000027E-2</c:v>
                </c:pt>
                <c:pt idx="4">
                  <c:v>0.15400000000000041</c:v>
                </c:pt>
                <c:pt idx="5">
                  <c:v>7.7000000000000096E-2</c:v>
                </c:pt>
              </c:numCache>
            </c:numRef>
          </c:val>
        </c:ser>
        <c:ser>
          <c:idx val="2"/>
          <c:order val="2"/>
          <c:tx>
            <c:strRef>
              <c:f>'Ⅰ－2'!$B$126</c:f>
              <c:strCache>
                <c:ptCount val="1"/>
                <c:pt idx="0">
                  <c:v>全体</c:v>
                </c:pt>
              </c:strCache>
            </c:strRef>
          </c:tx>
          <c:cat>
            <c:strRef>
              <c:f>'Ⅰ－2'!$C$123:$H$123</c:f>
              <c:strCache>
                <c:ptCount val="6"/>
                <c:pt idx="0">
                  <c:v>障害者ｽﾎﾟｰﾂｾﾝﾀｰ</c:v>
                </c:pt>
                <c:pt idx="1">
                  <c:v>障害者ｽﾎﾟｰﾂｾﾝﾀｰ以外の公共施設</c:v>
                </c:pt>
                <c:pt idx="2">
                  <c:v>民間ｽﾎﾟｰﾂｸﾗﾌﾞ</c:v>
                </c:pt>
                <c:pt idx="3">
                  <c:v>学校／教育機関</c:v>
                </c:pt>
                <c:pt idx="4">
                  <c:v>自宅</c:v>
                </c:pt>
                <c:pt idx="5">
                  <c:v>その他</c:v>
                </c:pt>
              </c:strCache>
            </c:strRef>
          </c:cat>
          <c:val>
            <c:numRef>
              <c:f>'Ⅰ－2'!$C$126:$H$126</c:f>
              <c:numCache>
                <c:formatCode>0.0%</c:formatCode>
                <c:ptCount val="6"/>
                <c:pt idx="0">
                  <c:v>0.27400000000000002</c:v>
                </c:pt>
                <c:pt idx="1">
                  <c:v>0.31100000000000105</c:v>
                </c:pt>
                <c:pt idx="2">
                  <c:v>0.31100000000000105</c:v>
                </c:pt>
                <c:pt idx="3">
                  <c:v>0.18500000000000041</c:v>
                </c:pt>
                <c:pt idx="4">
                  <c:v>9.6000000000000085E-2</c:v>
                </c:pt>
                <c:pt idx="5">
                  <c:v>0.16300000000000012</c:v>
                </c:pt>
              </c:numCache>
            </c:numRef>
          </c:val>
        </c:ser>
        <c:axId val="161687040"/>
        <c:axId val="161688576"/>
      </c:barChart>
      <c:catAx>
        <c:axId val="161687040"/>
        <c:scaling>
          <c:orientation val="minMax"/>
        </c:scaling>
        <c:axPos val="b"/>
        <c:numFmt formatCode="General" sourceLinked="0"/>
        <c:majorTickMark val="none"/>
        <c:tickLblPos val="nextTo"/>
        <c:crossAx val="161688576"/>
        <c:crosses val="autoZero"/>
        <c:auto val="1"/>
        <c:lblAlgn val="ctr"/>
        <c:lblOffset val="100"/>
      </c:catAx>
      <c:valAx>
        <c:axId val="161688576"/>
        <c:scaling>
          <c:orientation val="minMax"/>
          <c:max val="0.8"/>
        </c:scaling>
        <c:axPos val="l"/>
        <c:numFmt formatCode="0.0%" sourceLinked="1"/>
        <c:majorTickMark val="none"/>
        <c:tickLblPos val="nextTo"/>
        <c:crossAx val="161687040"/>
        <c:crosses val="autoZero"/>
        <c:crossBetween val="between"/>
        <c:majorUnit val="0.2"/>
      </c:valAx>
      <c:dTable>
        <c:showHorzBorder val="1"/>
        <c:showVertBorder val="1"/>
        <c:showOutline val="1"/>
        <c:showKeys val="1"/>
        <c:txPr>
          <a:bodyPr/>
          <a:lstStyle/>
          <a:p>
            <a:pPr rtl="0">
              <a:defRPr sz="900"/>
            </a:pPr>
            <a:endParaRPr lang="ja-JP"/>
          </a:p>
        </c:txPr>
      </c:dTable>
    </c:plotArea>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コーチ!$D$42</c:f>
              <c:strCache>
                <c:ptCount val="1"/>
                <c:pt idx="0">
                  <c:v>前回調査</c:v>
                </c:pt>
              </c:strCache>
            </c:strRef>
          </c:tx>
          <c:dLbls>
            <c:dLbl>
              <c:idx val="0"/>
              <c:layout/>
              <c:showVal val="1"/>
              <c:extLst>
                <c:ext xmlns:c15="http://schemas.microsoft.com/office/drawing/2012/chart" uri="{CE6537A1-D6FC-4f65-9D91-7224C49458BB}">
                  <c15:layout/>
                </c:ext>
              </c:extLst>
            </c:dLbl>
            <c:delete val="1"/>
            <c:spPr>
              <a:noFill/>
              <a:ln>
                <a:noFill/>
              </a:ln>
              <a:effectLst/>
            </c:spPr>
            <c:extLst>
              <c:ext xmlns:c15="http://schemas.microsoft.com/office/drawing/2012/chart" uri="{CE6537A1-D6FC-4f65-9D91-7224C49458BB}">
                <c15:showLeaderLines val="0"/>
              </c:ext>
            </c:extLst>
          </c:dLbls>
          <c:cat>
            <c:strRef>
              <c:f>コーチ!$E$41</c:f>
              <c:strCache>
                <c:ptCount val="1"/>
                <c:pt idx="0">
                  <c:v>専任コーチがいる</c:v>
                </c:pt>
              </c:strCache>
            </c:strRef>
          </c:cat>
          <c:val>
            <c:numRef>
              <c:f>コーチ!$E$42</c:f>
              <c:numCache>
                <c:formatCode>0.0%</c:formatCode>
                <c:ptCount val="1"/>
                <c:pt idx="0">
                  <c:v>0.44700000000000001</c:v>
                </c:pt>
              </c:numCache>
            </c:numRef>
          </c:val>
        </c:ser>
        <c:ser>
          <c:idx val="1"/>
          <c:order val="1"/>
          <c:tx>
            <c:strRef>
              <c:f>コーチ!$D$43</c:f>
              <c:strCache>
                <c:ptCount val="1"/>
                <c:pt idx="0">
                  <c:v>本調査</c:v>
                </c:pt>
              </c:strCache>
            </c:strRef>
          </c:tx>
          <c:dLbls>
            <c:spPr>
              <a:noFill/>
              <a:ln>
                <a:noFill/>
              </a:ln>
              <a:effectLst/>
            </c:spPr>
            <c:showVal val="1"/>
            <c:extLst>
              <c:ext xmlns:c15="http://schemas.microsoft.com/office/drawing/2012/chart" uri="{CE6537A1-D6FC-4f65-9D91-7224C49458BB}">
                <c15:layout/>
                <c15:showLeaderLines val="0"/>
              </c:ext>
            </c:extLst>
          </c:dLbls>
          <c:cat>
            <c:strRef>
              <c:f>コーチ!$E$41</c:f>
              <c:strCache>
                <c:ptCount val="1"/>
                <c:pt idx="0">
                  <c:v>専任コーチがいる</c:v>
                </c:pt>
              </c:strCache>
            </c:strRef>
          </c:cat>
          <c:val>
            <c:numRef>
              <c:f>コーチ!$E$43</c:f>
              <c:numCache>
                <c:formatCode>0.0%</c:formatCode>
                <c:ptCount val="1"/>
                <c:pt idx="0">
                  <c:v>0.54500000000000004</c:v>
                </c:pt>
              </c:numCache>
            </c:numRef>
          </c:val>
        </c:ser>
        <c:gapWidth val="210"/>
        <c:overlap val="-100"/>
        <c:axId val="161727232"/>
        <c:axId val="161728768"/>
      </c:barChart>
      <c:catAx>
        <c:axId val="161727232"/>
        <c:scaling>
          <c:orientation val="minMax"/>
        </c:scaling>
        <c:delete val="1"/>
        <c:axPos val="b"/>
        <c:numFmt formatCode="General" sourceLinked="0"/>
        <c:majorTickMark val="none"/>
        <c:tickLblPos val="none"/>
        <c:crossAx val="161728768"/>
        <c:crosses val="autoZero"/>
        <c:auto val="1"/>
        <c:lblAlgn val="ctr"/>
        <c:lblOffset val="100"/>
      </c:catAx>
      <c:valAx>
        <c:axId val="161728768"/>
        <c:scaling>
          <c:orientation val="minMax"/>
          <c:min val="0.30000000000000032"/>
        </c:scaling>
        <c:axPos val="l"/>
        <c:majorGridlines/>
        <c:numFmt formatCode="0.0%" sourceLinked="1"/>
        <c:majorTickMark val="none"/>
        <c:tickLblPos val="nextTo"/>
        <c:crossAx val="161727232"/>
        <c:crosses val="autoZero"/>
        <c:crossBetween val="between"/>
        <c:majorUnit val="0.1"/>
      </c:valAx>
    </c:plotArea>
    <c:legend>
      <c:legendPos val="b"/>
      <c:layout/>
    </c:legend>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autoTitleDeleted val="1"/>
    <c:plotArea>
      <c:layout/>
      <c:barChart>
        <c:barDir val="bar"/>
        <c:grouping val="clustered"/>
        <c:ser>
          <c:idx val="0"/>
          <c:order val="0"/>
          <c:tx>
            <c:strRef>
              <c:f>Sheet18!$C$35</c:f>
              <c:strCache>
                <c:ptCount val="1"/>
                <c:pt idx="0">
                  <c:v>全体</c:v>
                </c:pt>
              </c:strCache>
            </c:strRef>
          </c:tx>
          <c:dLbls>
            <c:spPr>
              <a:noFill/>
              <a:ln>
                <a:noFill/>
              </a:ln>
              <a:effectLst/>
            </c:spPr>
            <c:showVal val="1"/>
            <c:extLst>
              <c:ext xmlns:c15="http://schemas.microsoft.com/office/drawing/2012/chart" uri="{CE6537A1-D6FC-4f65-9D91-7224C49458BB}">
                <c15:layout/>
                <c15:showLeaderLines val="0"/>
              </c:ext>
            </c:extLst>
          </c:dLbls>
          <c:cat>
            <c:strRef>
              <c:f>Sheet18!$D$34:$W$34</c:f>
              <c:strCache>
                <c:ptCount val="20"/>
                <c:pt idx="0">
                  <c:v>支障に感じたことはない</c:v>
                </c:pt>
                <c:pt idx="1">
                  <c:v>その他</c:v>
                </c:pt>
                <c:pt idx="2">
                  <c:v>選手選考の情報収集</c:v>
                </c:pt>
                <c:pt idx="3">
                  <c:v>他の国の選手との交流</c:v>
                </c:pt>
                <c:pt idx="4">
                  <c:v>周囲の理解が得られない</c:v>
                </c:pt>
                <c:pt idx="5">
                  <c:v>アンチドーピングに関する情報</c:v>
                </c:pt>
                <c:pt idx="6">
                  <c:v>情報が得にくい</c:v>
                </c:pt>
                <c:pt idx="7">
                  <c:v>栄養に関する情報</c:v>
                </c:pt>
                <c:pt idx="8">
                  <c:v>一般向けの施設が使えない</c:v>
                </c:pt>
                <c:pt idx="9">
                  <c:v>英語による情報</c:v>
                </c:pt>
                <c:pt idx="10">
                  <c:v>競技仲間がいない</c:v>
                </c:pt>
                <c:pt idx="11">
                  <c:v>フィジカルトレーナーがいない</c:v>
                </c:pt>
                <c:pt idx="12">
                  <c:v>休みを取りにくい</c:v>
                </c:pt>
                <c:pt idx="13">
                  <c:v>練習場所へ通うのが大変</c:v>
                </c:pt>
                <c:pt idx="14">
                  <c:v>心理面の強化</c:v>
                </c:pt>
                <c:pt idx="15">
                  <c:v>安定した生活／将来への不安</c:v>
                </c:pt>
                <c:pt idx="16">
                  <c:v>仕事に支障が出る</c:v>
                </c:pt>
                <c:pt idx="17">
                  <c:v>コーチ、指導者の不足</c:v>
                </c:pt>
                <c:pt idx="18">
                  <c:v>練習場所がない</c:v>
                </c:pt>
                <c:pt idx="19">
                  <c:v>費用がかかる</c:v>
                </c:pt>
              </c:strCache>
            </c:strRef>
          </c:cat>
          <c:val>
            <c:numRef>
              <c:f>Sheet18!$D$35:$W$35</c:f>
              <c:numCache>
                <c:formatCode>General</c:formatCode>
                <c:ptCount val="20"/>
                <c:pt idx="0">
                  <c:v>0.70000000000000062</c:v>
                </c:pt>
                <c:pt idx="1">
                  <c:v>6.6</c:v>
                </c:pt>
                <c:pt idx="2">
                  <c:v>5.9</c:v>
                </c:pt>
                <c:pt idx="3">
                  <c:v>8.8000000000000007</c:v>
                </c:pt>
                <c:pt idx="4">
                  <c:v>7.4</c:v>
                </c:pt>
                <c:pt idx="5">
                  <c:v>10.3</c:v>
                </c:pt>
                <c:pt idx="6">
                  <c:v>12.5</c:v>
                </c:pt>
                <c:pt idx="7" formatCode="0.0_ ">
                  <c:v>14</c:v>
                </c:pt>
                <c:pt idx="8">
                  <c:v>15.4</c:v>
                </c:pt>
                <c:pt idx="9">
                  <c:v>16.899999999999999</c:v>
                </c:pt>
                <c:pt idx="10">
                  <c:v>19.100000000000001</c:v>
                </c:pt>
                <c:pt idx="11">
                  <c:v>19.899999999999999</c:v>
                </c:pt>
                <c:pt idx="12">
                  <c:v>19.899999999999999</c:v>
                </c:pt>
                <c:pt idx="13">
                  <c:v>20.6</c:v>
                </c:pt>
                <c:pt idx="14">
                  <c:v>21.3</c:v>
                </c:pt>
                <c:pt idx="15">
                  <c:v>27.2</c:v>
                </c:pt>
                <c:pt idx="16">
                  <c:v>27.9</c:v>
                </c:pt>
                <c:pt idx="17">
                  <c:v>27.9</c:v>
                </c:pt>
                <c:pt idx="18" formatCode="0.0_ ">
                  <c:v>33</c:v>
                </c:pt>
                <c:pt idx="19" formatCode="0.0_ ">
                  <c:v>64</c:v>
                </c:pt>
              </c:numCache>
            </c:numRef>
          </c:val>
        </c:ser>
        <c:dLbls>
          <c:showVal val="1"/>
        </c:dLbls>
        <c:axId val="161454720"/>
        <c:axId val="162005376"/>
      </c:barChart>
      <c:catAx>
        <c:axId val="161454720"/>
        <c:scaling>
          <c:orientation val="minMax"/>
        </c:scaling>
        <c:axPos val="l"/>
        <c:numFmt formatCode="General" sourceLinked="0"/>
        <c:tickLblPos val="nextTo"/>
        <c:crossAx val="162005376"/>
        <c:crosses val="autoZero"/>
        <c:auto val="1"/>
        <c:lblAlgn val="ctr"/>
        <c:lblOffset val="100"/>
      </c:catAx>
      <c:valAx>
        <c:axId val="162005376"/>
        <c:scaling>
          <c:orientation val="minMax"/>
        </c:scaling>
        <c:axPos val="b"/>
        <c:numFmt formatCode="General" sourceLinked="1"/>
        <c:tickLblPos val="nextTo"/>
        <c:crossAx val="161454720"/>
        <c:crosses val="autoZero"/>
        <c:crossBetween val="between"/>
      </c:valAx>
    </c:plotArea>
    <c:plotVisOnly val="1"/>
    <c:dispBlanksAs val="gap"/>
  </c:chart>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cs typeface="+mn-cs"/>
              </a:defRPr>
            </a:lvl1pPr>
          </a:lstStyle>
          <a:p>
            <a:pPr>
              <a:defRPr/>
            </a:pPr>
            <a:fld id="{EE7B5FC9-7414-4D65-9A26-116F0DA487CB}" type="datetimeFigureOut">
              <a:rPr lang="ja-JP" altLang="en-US"/>
              <a:pPr>
                <a:defRPr/>
              </a:pPr>
              <a:t>2014/7/29</a:t>
            </a:fld>
            <a:endParaRPr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ea typeface="ＭＳ Ｐゴシック" pitchFamily="50" charset="-128"/>
                <a:cs typeface="+mn-cs"/>
              </a:defRPr>
            </a:lvl1pPr>
          </a:lstStyle>
          <a:p>
            <a:pPr>
              <a:defRPr/>
            </a:pPr>
            <a:fld id="{7E3C7B10-191B-44C4-B07D-011519EA9F46}"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p:cNvSpPr>
            <a:spLocks noGrp="1" noRot="1" noChangeAspect="1" noTextEdit="1"/>
          </p:cNvSpPr>
          <p:nvPr>
            <p:ph type="sldImg"/>
          </p:nvPr>
        </p:nvSpPr>
        <p:spPr bwMode="auto">
          <a:noFill/>
          <a:ln>
            <a:solidFill>
              <a:srgbClr val="000000"/>
            </a:solidFill>
            <a:miter lim="800000"/>
            <a:headEnd/>
            <a:tailEnd/>
          </a:ln>
        </p:spPr>
      </p:sp>
      <p:sp>
        <p:nvSpPr>
          <p:cNvPr id="22531"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拠点：共用</a:t>
            </a:r>
            <a:endParaRPr lang="en-US" altLang="ja-JP" smtClean="0"/>
          </a:p>
          <a:p>
            <a:pPr eaLnBrk="1" hangingPunct="1">
              <a:spcBef>
                <a:spcPct val="0"/>
              </a:spcBef>
            </a:pPr>
            <a:r>
              <a:rPr lang="ja-JP" altLang="en-US" smtClean="0"/>
              <a:t>各地に拠点指定するネットワーク型も併用できる</a:t>
            </a:r>
            <a:endParaRPr lang="en-US" altLang="ja-JP" smtClean="0"/>
          </a:p>
          <a:p>
            <a:pPr eaLnBrk="1" hangingPunct="1">
              <a:spcBef>
                <a:spcPct val="0"/>
              </a:spcBef>
            </a:pPr>
            <a:r>
              <a:rPr lang="ja-JP" altLang="en-US" smtClean="0"/>
              <a:t>障害者スポーツセンターは健康増進と社会参加が目的</a:t>
            </a:r>
            <a:endParaRPr lang="en-US" altLang="ja-JP" smtClean="0"/>
          </a:p>
          <a:p>
            <a:pPr eaLnBrk="1" hangingPunct="1">
              <a:spcBef>
                <a:spcPct val="0"/>
              </a:spcBef>
            </a:pPr>
            <a:endParaRPr lang="en-US" altLang="ja-JP" smtClean="0"/>
          </a:p>
          <a:p>
            <a:pPr eaLnBrk="1" hangingPunct="1">
              <a:spcBef>
                <a:spcPct val="0"/>
              </a:spcBef>
            </a:pPr>
            <a:r>
              <a:rPr lang="ja-JP" altLang="en-US" smtClean="0"/>
              <a:t>指導：オリンピックのノウハウ</a:t>
            </a:r>
            <a:endParaRPr lang="en-US" altLang="ja-JP" smtClean="0"/>
          </a:p>
          <a:p>
            <a:pPr eaLnBrk="1" hangingPunct="1">
              <a:spcBef>
                <a:spcPct val="0"/>
              </a:spcBef>
            </a:pPr>
            <a:r>
              <a:rPr lang="ja-JP" altLang="en-US" smtClean="0"/>
              <a:t>ハイパフォーマンスアスリートを指導</a:t>
            </a:r>
            <a:endParaRPr lang="en-US" altLang="ja-JP" smtClean="0"/>
          </a:p>
          <a:p>
            <a:pPr eaLnBrk="1" hangingPunct="1">
              <a:spcBef>
                <a:spcPct val="0"/>
              </a:spcBef>
            </a:pPr>
            <a:r>
              <a:rPr lang="ja-JP" altLang="en-US" smtClean="0"/>
              <a:t>障害者スポーツの専門家は不要</a:t>
            </a:r>
            <a:endParaRPr lang="en-US" altLang="ja-JP" smtClean="0"/>
          </a:p>
          <a:p>
            <a:pPr eaLnBrk="1" hangingPunct="1">
              <a:spcBef>
                <a:spcPct val="0"/>
              </a:spcBef>
            </a:pPr>
            <a:r>
              <a:rPr lang="ja-JP" altLang="en-US" smtClean="0"/>
              <a:t>　</a:t>
            </a:r>
            <a:endParaRPr lang="en-US" altLang="ja-JP" smtClean="0"/>
          </a:p>
          <a:p>
            <a:pPr eaLnBrk="1" hangingPunct="1">
              <a:spcBef>
                <a:spcPct val="0"/>
              </a:spcBef>
            </a:pPr>
            <a:endParaRPr lang="en-US" altLang="ja-JP" smtClean="0"/>
          </a:p>
          <a:p>
            <a:pPr eaLnBrk="1" hangingPunct="1">
              <a:spcBef>
                <a:spcPct val="0"/>
              </a:spcBef>
            </a:pPr>
            <a:r>
              <a:rPr lang="ja-JP" altLang="en-US" smtClean="0"/>
              <a:t>医科学サポート：オリンピック選手同様のサポートを望む</a:t>
            </a:r>
            <a:endParaRPr lang="en-US" altLang="ja-JP" smtClean="0"/>
          </a:p>
          <a:p>
            <a:pPr eaLnBrk="1" hangingPunct="1">
              <a:spcBef>
                <a:spcPct val="0"/>
              </a:spcBef>
            </a:pPr>
            <a:r>
              <a:rPr lang="ja-JP" altLang="en-US" smtClean="0"/>
              <a:t>スポーツ優先のサポート</a:t>
            </a:r>
            <a:endParaRPr lang="en-US" altLang="ja-JP" smtClean="0"/>
          </a:p>
          <a:p>
            <a:pPr eaLnBrk="1" hangingPunct="1">
              <a:spcBef>
                <a:spcPct val="0"/>
              </a:spcBef>
            </a:pPr>
            <a:r>
              <a:rPr lang="ja-JP" altLang="en-US" smtClean="0"/>
              <a:t>パラリンピック特有のサポート</a:t>
            </a:r>
            <a:endParaRPr lang="en-US" altLang="ja-JP" smtClean="0"/>
          </a:p>
          <a:p>
            <a:pPr eaLnBrk="1" hangingPunct="1">
              <a:spcBef>
                <a:spcPct val="0"/>
              </a:spcBef>
            </a:pPr>
            <a:r>
              <a:rPr lang="en-US" altLang="ja-JP" smtClean="0"/>
              <a:t>※</a:t>
            </a:r>
          </a:p>
          <a:p>
            <a:pPr eaLnBrk="1" hangingPunct="1">
              <a:spcBef>
                <a:spcPct val="0"/>
              </a:spcBef>
            </a:pPr>
            <a:endParaRPr lang="en-US" altLang="ja-JP" smtClean="0"/>
          </a:p>
          <a:p>
            <a:pPr eaLnBrk="1" hangingPunct="1">
              <a:spcBef>
                <a:spcPct val="0"/>
              </a:spcBef>
            </a:pPr>
            <a:r>
              <a:rPr lang="ja-JP" altLang="en-US" smtClean="0"/>
              <a:t>用具の研究開発</a:t>
            </a:r>
            <a:endParaRPr lang="en-US" altLang="ja-JP" smtClean="0"/>
          </a:p>
          <a:p>
            <a:pPr eaLnBrk="1" hangingPunct="1">
              <a:spcBef>
                <a:spcPct val="0"/>
              </a:spcBef>
            </a:pPr>
            <a:r>
              <a:rPr lang="ja-JP" altLang="en-US" smtClean="0"/>
              <a:t>オリンピックの用具が活用される</a:t>
            </a:r>
            <a:endParaRPr lang="en-US" altLang="ja-JP" smtClean="0"/>
          </a:p>
          <a:p>
            <a:pPr eaLnBrk="1" hangingPunct="1">
              <a:spcBef>
                <a:spcPct val="0"/>
              </a:spcBef>
            </a:pPr>
            <a:endParaRPr lang="en-US" altLang="ja-JP" smtClean="0"/>
          </a:p>
          <a:p>
            <a:pPr eaLnBrk="1" hangingPunct="1">
              <a:spcBef>
                <a:spcPct val="0"/>
              </a:spcBef>
            </a:pPr>
            <a:r>
              <a:rPr lang="ja-JP" altLang="en-US" smtClean="0"/>
              <a:t>パラリンピック競技用の用具の開発</a:t>
            </a:r>
            <a:endParaRPr lang="en-US" altLang="ja-JP" smtClean="0"/>
          </a:p>
          <a:p>
            <a:pPr eaLnBrk="1" hangingPunct="1">
              <a:spcBef>
                <a:spcPct val="0"/>
              </a:spcBef>
            </a:pPr>
            <a:endParaRPr lang="en-US" altLang="ja-JP" smtClean="0"/>
          </a:p>
          <a:p>
            <a:pPr eaLnBrk="1" hangingPunct="1">
              <a:spcBef>
                <a:spcPct val="0"/>
              </a:spcBef>
            </a:pPr>
            <a:endParaRPr lang="en-US" altLang="ja-JP" smtClean="0"/>
          </a:p>
          <a:p>
            <a:pPr eaLnBrk="1" hangingPunct="1">
              <a:spcBef>
                <a:spcPct val="0"/>
              </a:spcBef>
            </a:pPr>
            <a:endParaRPr lang="ja-JP" altLang="en-US" smtClean="0"/>
          </a:p>
        </p:txBody>
      </p:sp>
      <p:sp>
        <p:nvSpPr>
          <p:cNvPr id="22532" name="スライド番号プレースホルダー 3"/>
          <p:cNvSpPr>
            <a:spLocks noGrp="1"/>
          </p:cNvSpPr>
          <p:nvPr>
            <p:ph type="sldNum" sz="quarter" idx="5"/>
          </p:nvPr>
        </p:nvSpPr>
        <p:spPr bwMode="auto">
          <a:noFill/>
          <a:ln>
            <a:miter lim="800000"/>
            <a:headEnd/>
            <a:tailEnd/>
          </a:ln>
        </p:spPr>
        <p:txBody>
          <a:bodyPr/>
          <a:lstStyle/>
          <a:p>
            <a:fld id="{44DFA02A-EB46-401D-A5F3-22ACDC8C7643}" type="slidenum">
              <a:rPr lang="ja-JP" altLang="en-US" smtClean="0">
                <a:cs typeface="メイリオ" pitchFamily="50" charset="-128"/>
              </a:rPr>
              <a:pPr/>
              <a:t>4</a:t>
            </a:fld>
            <a:endParaRPr lang="ja-JP" altLang="en-US" smtClean="0">
              <a:cs typeface="メイリオ"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ー 1"/>
          <p:cNvSpPr>
            <a:spLocks noGrp="1" noRot="1" noChangeAspect="1" noTextEdit="1"/>
          </p:cNvSpPr>
          <p:nvPr>
            <p:ph type="sldImg"/>
          </p:nvPr>
        </p:nvSpPr>
        <p:spPr bwMode="auto">
          <a:noFill/>
          <a:ln>
            <a:solidFill>
              <a:srgbClr val="000000"/>
            </a:solidFill>
            <a:miter lim="800000"/>
            <a:headEnd/>
            <a:tailEnd/>
          </a:ln>
        </p:spPr>
      </p:sp>
      <p:sp>
        <p:nvSpPr>
          <p:cNvPr id="23555"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3556" name="スライド番号プレースホルダー 3"/>
          <p:cNvSpPr>
            <a:spLocks noGrp="1"/>
          </p:cNvSpPr>
          <p:nvPr>
            <p:ph type="sldNum" sz="quarter" idx="5"/>
          </p:nvPr>
        </p:nvSpPr>
        <p:spPr bwMode="auto">
          <a:noFill/>
          <a:ln>
            <a:miter lim="800000"/>
            <a:headEnd/>
            <a:tailEnd/>
          </a:ln>
        </p:spPr>
        <p:txBody>
          <a:bodyPr/>
          <a:lstStyle/>
          <a:p>
            <a:fld id="{D6C69CF5-51F5-4D35-AD98-0873B797AA16}" type="slidenum">
              <a:rPr lang="ja-JP" altLang="en-US" smtClean="0">
                <a:cs typeface="メイリオ" pitchFamily="50" charset="-128"/>
              </a:rPr>
              <a:pPr/>
              <a:t>5</a:t>
            </a:fld>
            <a:endParaRPr lang="ja-JP" altLang="en-US" smtClean="0">
              <a:cs typeface="メイリオ"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6"/>
          <p:cNvGrpSpPr>
            <a:grpSpLocks/>
          </p:cNvGrpSpPr>
          <p:nvPr/>
        </p:nvGrpSpPr>
        <p:grpSpPr bwMode="auto">
          <a:xfrm>
            <a:off x="-7938" y="-7938"/>
            <a:ext cx="9170988" cy="6873876"/>
            <a:chOff x="-8466" y="-8468"/>
            <a:chExt cx="9171316" cy="6874935"/>
          </a:xfrm>
        </p:grpSpPr>
        <p:cxnSp>
          <p:nvCxnSpPr>
            <p:cNvPr id="5" name="Straight Connector 27"/>
            <p:cNvCxnSpPr/>
            <p:nvPr/>
          </p:nvCxnSpPr>
          <p:spPr>
            <a:xfrm flipV="1">
              <a:off x="5130456"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8"/>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Freeform 29"/>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30"/>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31"/>
            <p:cNvSpPr/>
            <p:nvPr/>
          </p:nvSpPr>
          <p:spPr>
            <a:xfrm>
              <a:off x="6638635"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32"/>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33"/>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34"/>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35"/>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7"/>
            <p:cNvSpPr/>
            <p:nvPr/>
          </p:nvSpPr>
          <p:spPr>
            <a:xfrm>
              <a:off x="-8466" y="-8468"/>
              <a:ext cx="863632"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15" name="Date Placeholder 3"/>
          <p:cNvSpPr>
            <a:spLocks noGrp="1"/>
          </p:cNvSpPr>
          <p:nvPr>
            <p:ph type="dt" sz="half" idx="10"/>
          </p:nvPr>
        </p:nvSpPr>
        <p:spPr/>
        <p:txBody>
          <a:bodyPr/>
          <a:lstStyle>
            <a:lvl1pPr>
              <a:defRPr/>
            </a:lvl1pPr>
          </a:lstStyle>
          <a:p>
            <a:pPr>
              <a:defRPr/>
            </a:pPr>
            <a:fld id="{2572FA86-A62C-4682-87D2-467262CC5181}" type="datetime1">
              <a:rPr lang="ja-JP" altLang="en-US"/>
              <a:pPr>
                <a:defRPr/>
              </a:pPr>
              <a:t>2014/7/29</a:t>
            </a:fld>
            <a:endParaRPr lang="ja-JP" altLang="en-US"/>
          </a:p>
        </p:txBody>
      </p:sp>
      <p:sp>
        <p:nvSpPr>
          <p:cNvPr id="16" name="Footer Placeholder 4"/>
          <p:cNvSpPr>
            <a:spLocks noGrp="1"/>
          </p:cNvSpPr>
          <p:nvPr>
            <p:ph type="ftr" sz="quarter" idx="11"/>
          </p:nvPr>
        </p:nvSpPr>
        <p:spPr/>
        <p:txBody>
          <a:bodyPr/>
          <a:lstStyle>
            <a:lvl1pPr>
              <a:defRPr/>
            </a:lvl1pPr>
          </a:lstStyle>
          <a:p>
            <a:pPr>
              <a:defRPr/>
            </a:pPr>
            <a:endParaRPr lang="ja-JP" altLang="en-US"/>
          </a:p>
        </p:txBody>
      </p:sp>
      <p:sp>
        <p:nvSpPr>
          <p:cNvPr id="17" name="Slide Number Placeholder 5"/>
          <p:cNvSpPr>
            <a:spLocks noGrp="1"/>
          </p:cNvSpPr>
          <p:nvPr>
            <p:ph type="sldNum" sz="quarter" idx="12"/>
          </p:nvPr>
        </p:nvSpPr>
        <p:spPr/>
        <p:txBody>
          <a:bodyPr/>
          <a:lstStyle>
            <a:lvl1pPr>
              <a:defRPr/>
            </a:lvl1pPr>
          </a:lstStyle>
          <a:p>
            <a:pPr>
              <a:defRPr/>
            </a:pPr>
            <a:fld id="{D02C4A9C-8EEE-40A8-A9C7-D1E77FC5A3FC}"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74FF9819-6AC5-4E34-9680-368267780465}" type="datetime1">
              <a:rPr lang="ja-JP" altLang="en-US"/>
              <a:pPr>
                <a:defRPr/>
              </a:pPr>
              <a:t>2014/7/29</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9F53568D-8DDD-41FA-8EFE-1A5494133C73}" type="slidenum">
              <a:rPr lang="ja-JP" altLang="en-US"/>
              <a:pPr>
                <a:defRPr/>
              </a:pPr>
              <a:t>&lt;#&gt;</a:t>
            </a:fld>
            <a:endParaRPr lang="ja-JP"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5" name="TextBox 23"/>
          <p:cNvSpPr txBox="1">
            <a:spLocks noChangeArrowheads="1"/>
          </p:cNvSpPr>
          <p:nvPr/>
        </p:nvSpPr>
        <p:spPr bwMode="auto">
          <a:xfrm>
            <a:off x="482600" y="790575"/>
            <a:ext cx="457200" cy="584200"/>
          </a:xfrm>
          <a:prstGeom prst="rect">
            <a:avLst/>
          </a:prstGeom>
          <a:noFill/>
          <a:ln w="9525">
            <a:noFill/>
            <a:miter lim="800000"/>
            <a:headEnd/>
            <a:tailEnd/>
          </a:ln>
        </p:spPr>
        <p:txBody>
          <a:bodyPr anchor="ctr"/>
          <a:lstStyle/>
          <a:p>
            <a:pPr>
              <a:defRPr/>
            </a:pPr>
            <a:r>
              <a:rPr lang="en-US" altLang="ja-JP" sz="8000">
                <a:solidFill>
                  <a:srgbClr val="9FE0F5"/>
                </a:solidFill>
                <a:latin typeface="Arial" charset="0"/>
                <a:cs typeface="+mn-cs"/>
              </a:rPr>
              <a:t>“</a:t>
            </a:r>
          </a:p>
        </p:txBody>
      </p:sp>
      <p:sp>
        <p:nvSpPr>
          <p:cNvPr id="6" name="TextBox 24"/>
          <p:cNvSpPr txBox="1">
            <a:spLocks noChangeArrowheads="1"/>
          </p:cNvSpPr>
          <p:nvPr/>
        </p:nvSpPr>
        <p:spPr bwMode="auto">
          <a:xfrm>
            <a:off x="6748463" y="2886075"/>
            <a:ext cx="457200" cy="585788"/>
          </a:xfrm>
          <a:prstGeom prst="rect">
            <a:avLst/>
          </a:prstGeom>
          <a:noFill/>
          <a:ln w="9525">
            <a:noFill/>
            <a:miter lim="800000"/>
            <a:headEnd/>
            <a:tailEnd/>
          </a:ln>
        </p:spPr>
        <p:txBody>
          <a:bodyPr anchor="ctr"/>
          <a:lstStyle/>
          <a:p>
            <a:pPr>
              <a:defRPr/>
            </a:pPr>
            <a:r>
              <a:rPr lang="en-US" altLang="ja-JP" sz="8000">
                <a:solidFill>
                  <a:srgbClr val="9FE0F5"/>
                </a:solidFill>
                <a:latin typeface="Arial" charset="0"/>
                <a:cs typeface="+mn-cs"/>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7" name="Date Placeholder 3"/>
          <p:cNvSpPr>
            <a:spLocks noGrp="1"/>
          </p:cNvSpPr>
          <p:nvPr>
            <p:ph type="dt" sz="half" idx="14"/>
          </p:nvPr>
        </p:nvSpPr>
        <p:spPr/>
        <p:txBody>
          <a:bodyPr/>
          <a:lstStyle>
            <a:lvl1pPr>
              <a:defRPr/>
            </a:lvl1pPr>
          </a:lstStyle>
          <a:p>
            <a:pPr>
              <a:defRPr/>
            </a:pPr>
            <a:fld id="{0BD690C3-1FCC-4F51-8187-A6A3D13D4375}" type="datetime1">
              <a:rPr lang="ja-JP" altLang="en-US"/>
              <a:pPr>
                <a:defRPr/>
              </a:pPr>
              <a:t>2014/7/29</a:t>
            </a:fld>
            <a:endParaRPr lang="ja-JP" altLang="en-US"/>
          </a:p>
        </p:txBody>
      </p:sp>
      <p:sp>
        <p:nvSpPr>
          <p:cNvPr id="8" name="Footer Placeholder 4"/>
          <p:cNvSpPr>
            <a:spLocks noGrp="1"/>
          </p:cNvSpPr>
          <p:nvPr>
            <p:ph type="ftr" sz="quarter" idx="15"/>
          </p:nvPr>
        </p:nvSpPr>
        <p:spPr/>
        <p:txBody>
          <a:bodyPr/>
          <a:lstStyle>
            <a:lvl1pPr>
              <a:defRPr/>
            </a:lvl1pPr>
          </a:lstStyle>
          <a:p>
            <a:pPr>
              <a:defRPr/>
            </a:pPr>
            <a:endParaRPr lang="ja-JP" altLang="en-US"/>
          </a:p>
        </p:txBody>
      </p:sp>
      <p:sp>
        <p:nvSpPr>
          <p:cNvPr id="9" name="Slide Number Placeholder 5"/>
          <p:cNvSpPr>
            <a:spLocks noGrp="1"/>
          </p:cNvSpPr>
          <p:nvPr>
            <p:ph type="sldNum" sz="quarter" idx="16"/>
          </p:nvPr>
        </p:nvSpPr>
        <p:spPr/>
        <p:txBody>
          <a:bodyPr/>
          <a:lstStyle>
            <a:lvl1pPr>
              <a:defRPr/>
            </a:lvl1pPr>
          </a:lstStyle>
          <a:p>
            <a:pPr>
              <a:defRPr/>
            </a:pPr>
            <a:fld id="{AED73FD4-E2DD-45DC-B55E-2843431667F4}" type="slidenum">
              <a:rPr lang="ja-JP" altLang="en-US"/>
              <a:pPr>
                <a:defRPr/>
              </a:pPr>
              <a:t>&lt;#&gt;</a:t>
            </a:fld>
            <a:endParaRPr lang="ja-JP" alt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F19AAFB2-16F5-40C1-8B0E-CF350B315DD4}" type="datetime1">
              <a:rPr lang="ja-JP" altLang="en-US"/>
              <a:pPr>
                <a:defRPr/>
              </a:pPr>
              <a:t>2014/7/29</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7FBCA77B-B1DE-42F4-88FF-CCBD07763E19}" type="slidenum">
              <a:rPr lang="ja-JP" altLang="en-US"/>
              <a:pPr>
                <a:defRPr/>
              </a:pPr>
              <a:t>&lt;#&gt;</a:t>
            </a:fld>
            <a:endParaRPr lang="ja-JP" altLang="en-US"/>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5" name="TextBox 23"/>
          <p:cNvSpPr txBox="1">
            <a:spLocks noChangeArrowheads="1"/>
          </p:cNvSpPr>
          <p:nvPr/>
        </p:nvSpPr>
        <p:spPr bwMode="auto">
          <a:xfrm>
            <a:off x="482600" y="790575"/>
            <a:ext cx="457200" cy="584200"/>
          </a:xfrm>
          <a:prstGeom prst="rect">
            <a:avLst/>
          </a:prstGeom>
          <a:noFill/>
          <a:ln w="9525">
            <a:noFill/>
            <a:miter lim="800000"/>
            <a:headEnd/>
            <a:tailEnd/>
          </a:ln>
        </p:spPr>
        <p:txBody>
          <a:bodyPr anchor="ctr"/>
          <a:lstStyle/>
          <a:p>
            <a:pPr>
              <a:defRPr/>
            </a:pPr>
            <a:r>
              <a:rPr lang="en-US" altLang="ja-JP" sz="8000">
                <a:solidFill>
                  <a:srgbClr val="9FE0F5"/>
                </a:solidFill>
                <a:latin typeface="Arial" charset="0"/>
                <a:cs typeface="+mn-cs"/>
              </a:rPr>
              <a:t>“</a:t>
            </a:r>
          </a:p>
        </p:txBody>
      </p:sp>
      <p:sp>
        <p:nvSpPr>
          <p:cNvPr id="6" name="TextBox 24"/>
          <p:cNvSpPr txBox="1">
            <a:spLocks noChangeArrowheads="1"/>
          </p:cNvSpPr>
          <p:nvPr/>
        </p:nvSpPr>
        <p:spPr bwMode="auto">
          <a:xfrm>
            <a:off x="6748463" y="2886075"/>
            <a:ext cx="457200" cy="585788"/>
          </a:xfrm>
          <a:prstGeom prst="rect">
            <a:avLst/>
          </a:prstGeom>
          <a:noFill/>
          <a:ln w="9525">
            <a:noFill/>
            <a:miter lim="800000"/>
            <a:headEnd/>
            <a:tailEnd/>
          </a:ln>
        </p:spPr>
        <p:txBody>
          <a:bodyPr anchor="ctr"/>
          <a:lstStyle/>
          <a:p>
            <a:pPr>
              <a:defRPr/>
            </a:pPr>
            <a:r>
              <a:rPr lang="en-US" altLang="ja-JP" sz="8000">
                <a:solidFill>
                  <a:srgbClr val="9FE0F5"/>
                </a:solidFill>
                <a:latin typeface="Arial" charset="0"/>
                <a:cs typeface="+mn-cs"/>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7" name="Date Placeholder 3"/>
          <p:cNvSpPr>
            <a:spLocks noGrp="1"/>
          </p:cNvSpPr>
          <p:nvPr>
            <p:ph type="dt" sz="half" idx="14"/>
          </p:nvPr>
        </p:nvSpPr>
        <p:spPr/>
        <p:txBody>
          <a:bodyPr/>
          <a:lstStyle>
            <a:lvl1pPr>
              <a:defRPr/>
            </a:lvl1pPr>
          </a:lstStyle>
          <a:p>
            <a:pPr>
              <a:defRPr/>
            </a:pPr>
            <a:fld id="{BFB2D379-591A-4C42-8F64-3F4F94268DF4}" type="datetime1">
              <a:rPr lang="ja-JP" altLang="en-US"/>
              <a:pPr>
                <a:defRPr/>
              </a:pPr>
              <a:t>2014/7/29</a:t>
            </a:fld>
            <a:endParaRPr lang="ja-JP" altLang="en-US"/>
          </a:p>
        </p:txBody>
      </p:sp>
      <p:sp>
        <p:nvSpPr>
          <p:cNvPr id="8" name="Footer Placeholder 4"/>
          <p:cNvSpPr>
            <a:spLocks noGrp="1"/>
          </p:cNvSpPr>
          <p:nvPr>
            <p:ph type="ftr" sz="quarter" idx="15"/>
          </p:nvPr>
        </p:nvSpPr>
        <p:spPr/>
        <p:txBody>
          <a:bodyPr/>
          <a:lstStyle>
            <a:lvl1pPr>
              <a:defRPr/>
            </a:lvl1pPr>
          </a:lstStyle>
          <a:p>
            <a:pPr>
              <a:defRPr/>
            </a:pPr>
            <a:endParaRPr lang="ja-JP" altLang="en-US"/>
          </a:p>
        </p:txBody>
      </p:sp>
      <p:sp>
        <p:nvSpPr>
          <p:cNvPr id="9" name="Slide Number Placeholder 5"/>
          <p:cNvSpPr>
            <a:spLocks noGrp="1"/>
          </p:cNvSpPr>
          <p:nvPr>
            <p:ph type="sldNum" sz="quarter" idx="16"/>
          </p:nvPr>
        </p:nvSpPr>
        <p:spPr/>
        <p:txBody>
          <a:bodyPr/>
          <a:lstStyle>
            <a:lvl1pPr>
              <a:defRPr/>
            </a:lvl1pPr>
          </a:lstStyle>
          <a:p>
            <a:pPr>
              <a:defRPr/>
            </a:pPr>
            <a:fld id="{6C5C836F-535F-44B3-B3A6-DDB1894568CA}" type="slidenum">
              <a:rPr lang="ja-JP" altLang="en-US"/>
              <a:pPr>
                <a:defRPr/>
              </a:pPr>
              <a:t>&lt;#&gt;</a:t>
            </a:fld>
            <a:endParaRPr lang="ja-JP" altLang="en-US"/>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5" name="Date Placeholder 3"/>
          <p:cNvSpPr>
            <a:spLocks noGrp="1"/>
          </p:cNvSpPr>
          <p:nvPr>
            <p:ph type="dt" sz="half" idx="14"/>
          </p:nvPr>
        </p:nvSpPr>
        <p:spPr/>
        <p:txBody>
          <a:bodyPr/>
          <a:lstStyle>
            <a:lvl1pPr>
              <a:defRPr/>
            </a:lvl1pPr>
          </a:lstStyle>
          <a:p>
            <a:pPr>
              <a:defRPr/>
            </a:pPr>
            <a:fld id="{E8A6FAB2-314A-45D4-89BD-66589ADE7A75}" type="datetime1">
              <a:rPr lang="ja-JP" altLang="en-US"/>
              <a:pPr>
                <a:defRPr/>
              </a:pPr>
              <a:t>2014/7/29</a:t>
            </a:fld>
            <a:endParaRPr lang="ja-JP" altLang="en-US"/>
          </a:p>
        </p:txBody>
      </p:sp>
      <p:sp>
        <p:nvSpPr>
          <p:cNvPr id="6" name="Footer Placeholder 4"/>
          <p:cNvSpPr>
            <a:spLocks noGrp="1"/>
          </p:cNvSpPr>
          <p:nvPr>
            <p:ph type="ftr" sz="quarter" idx="15"/>
          </p:nvPr>
        </p:nvSpPr>
        <p:spPr/>
        <p:txBody>
          <a:bodyPr/>
          <a:lstStyle>
            <a:lvl1pPr>
              <a:defRPr/>
            </a:lvl1pPr>
          </a:lstStyle>
          <a:p>
            <a:pPr>
              <a:defRPr/>
            </a:pPr>
            <a:endParaRPr lang="ja-JP" altLang="en-US"/>
          </a:p>
        </p:txBody>
      </p:sp>
      <p:sp>
        <p:nvSpPr>
          <p:cNvPr id="7" name="Slide Number Placeholder 5"/>
          <p:cNvSpPr>
            <a:spLocks noGrp="1"/>
          </p:cNvSpPr>
          <p:nvPr>
            <p:ph type="sldNum" sz="quarter" idx="16"/>
          </p:nvPr>
        </p:nvSpPr>
        <p:spPr/>
        <p:txBody>
          <a:bodyPr/>
          <a:lstStyle>
            <a:lvl1pPr>
              <a:defRPr/>
            </a:lvl1pPr>
          </a:lstStyle>
          <a:p>
            <a:pPr>
              <a:defRPr/>
            </a:pPr>
            <a:fld id="{E40DE2FD-3D64-4A90-AF86-252F75E1AE2F}" type="slidenum">
              <a:rPr lang="ja-JP" altLang="en-US"/>
              <a:pPr>
                <a:defRPr/>
              </a:pPr>
              <a:t>&lt;#&gt;</a:t>
            </a:fld>
            <a:endParaRPr lang="ja-JP" altLang="en-US"/>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9D8C147A-DA95-427F-B568-206BD1115810}" type="datetime1">
              <a:rPr lang="ja-JP" altLang="en-US"/>
              <a:pPr>
                <a:defRPr/>
              </a:pPr>
              <a:t>2014/7/29</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E42C6DB1-6328-4D51-9D44-CF9EA685C91B}" type="slidenum">
              <a:rPr lang="ja-JP" altLang="en-US"/>
              <a:pPr>
                <a:defRPr/>
              </a:pPr>
              <a:t>&lt;#&gt;</a:t>
            </a:fld>
            <a:endParaRPr lang="ja-JP" altLang="en-US"/>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0D66F8C7-2543-4E94-87D1-87A77951D1D7}" type="datetime1">
              <a:rPr lang="ja-JP" altLang="en-US"/>
              <a:pPr>
                <a:defRPr/>
              </a:pPr>
              <a:t>2014/7/29</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B14568C2-15A9-4B74-965F-91E2E23E701F}" type="slidenum">
              <a:rPr lang="ja-JP" altLang="en-US"/>
              <a:pPr>
                <a:defRPr/>
              </a:pPr>
              <a:t>&lt;#&gt;</a:t>
            </a:fld>
            <a:endParaRPr lang="ja-JP" alt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195F9B80-DC23-48E6-8107-258C84CDE504}" type="datetime1">
              <a:rPr lang="ja-JP" altLang="en-US"/>
              <a:pPr>
                <a:defRPr/>
              </a:pPr>
              <a:t>2014/7/29</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2B164A7E-819A-4A5A-A0E7-2432ABF20984}"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FCA2DBC7-BE29-4398-A3D8-F309D5FD9930}" type="datetime1">
              <a:rPr lang="ja-JP" altLang="en-US"/>
              <a:pPr>
                <a:defRPr/>
              </a:pPr>
              <a:t>2014/7/29</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0C75042D-D2C2-40C6-A123-BB4266A93171}"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p:txBody>
          <a:bodyPr/>
          <a:lstStyle>
            <a:lvl1pPr>
              <a:defRPr/>
            </a:lvl1pPr>
          </a:lstStyle>
          <a:p>
            <a:pPr>
              <a:defRPr/>
            </a:pPr>
            <a:fld id="{15A5ACBB-AE7A-4161-8AF5-6871882C7376}" type="datetime1">
              <a:rPr lang="ja-JP" altLang="en-US"/>
              <a:pPr>
                <a:defRPr/>
              </a:pPr>
              <a:t>2014/7/29</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92BD8841-81C1-45FE-AD4C-44C89E67876B}"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CFA2AB61-BAC8-4608-99A6-BE97E1AFF54A}" type="datetime1">
              <a:rPr lang="ja-JP" altLang="en-US"/>
              <a:pPr>
                <a:defRPr/>
              </a:pPr>
              <a:t>2014/7/29</a:t>
            </a:fld>
            <a:endParaRPr lang="ja-JP" altLang="en-US"/>
          </a:p>
        </p:txBody>
      </p:sp>
      <p:sp>
        <p:nvSpPr>
          <p:cNvPr id="8" name="Footer Placeholder 4"/>
          <p:cNvSpPr>
            <a:spLocks noGrp="1"/>
          </p:cNvSpPr>
          <p:nvPr>
            <p:ph type="ftr" sz="quarter" idx="11"/>
          </p:nvPr>
        </p:nvSpPr>
        <p:spPr/>
        <p:txBody>
          <a:bodyPr/>
          <a:lstStyle>
            <a:lvl1pPr>
              <a:defRPr/>
            </a:lvl1pPr>
          </a:lstStyle>
          <a:p>
            <a:pPr>
              <a:defRPr/>
            </a:pPr>
            <a:endParaRPr lang="ja-JP" altLang="en-US"/>
          </a:p>
        </p:txBody>
      </p:sp>
      <p:sp>
        <p:nvSpPr>
          <p:cNvPr id="9" name="Slide Number Placeholder 5"/>
          <p:cNvSpPr>
            <a:spLocks noGrp="1"/>
          </p:cNvSpPr>
          <p:nvPr>
            <p:ph type="sldNum" sz="quarter" idx="12"/>
          </p:nvPr>
        </p:nvSpPr>
        <p:spPr/>
        <p:txBody>
          <a:bodyPr/>
          <a:lstStyle>
            <a:lvl1pPr>
              <a:defRPr/>
            </a:lvl1pPr>
          </a:lstStyle>
          <a:p>
            <a:pPr>
              <a:defRPr/>
            </a:pPr>
            <a:fld id="{D5587944-4685-45E8-8B0F-9FCCDA423318}"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p:txBody>
          <a:bodyPr/>
          <a:lstStyle>
            <a:lvl1pPr>
              <a:defRPr/>
            </a:lvl1pPr>
          </a:lstStyle>
          <a:p>
            <a:pPr>
              <a:defRPr/>
            </a:pPr>
            <a:fld id="{0F963CF2-C8FB-4739-BFC6-8119E4DDD1A0}" type="datetime1">
              <a:rPr lang="ja-JP" altLang="en-US"/>
              <a:pPr>
                <a:defRPr/>
              </a:pPr>
              <a:t>2014/7/29</a:t>
            </a:fld>
            <a:endParaRPr lang="ja-JP" altLang="en-US"/>
          </a:p>
        </p:txBody>
      </p:sp>
      <p:sp>
        <p:nvSpPr>
          <p:cNvPr id="4" name="Footer Placeholder 4"/>
          <p:cNvSpPr>
            <a:spLocks noGrp="1"/>
          </p:cNvSpPr>
          <p:nvPr>
            <p:ph type="ftr" sz="quarter" idx="11"/>
          </p:nvPr>
        </p:nvSpPr>
        <p:spPr/>
        <p:txBody>
          <a:bodyPr/>
          <a:lstStyle>
            <a:lvl1pPr>
              <a:defRPr/>
            </a:lvl1pPr>
          </a:lstStyle>
          <a:p>
            <a:pPr>
              <a:defRPr/>
            </a:pPr>
            <a:endParaRPr lang="ja-JP" altLang="en-US"/>
          </a:p>
        </p:txBody>
      </p:sp>
      <p:sp>
        <p:nvSpPr>
          <p:cNvPr id="5" name="Slide Number Placeholder 5"/>
          <p:cNvSpPr>
            <a:spLocks noGrp="1"/>
          </p:cNvSpPr>
          <p:nvPr>
            <p:ph type="sldNum" sz="quarter" idx="12"/>
          </p:nvPr>
        </p:nvSpPr>
        <p:spPr/>
        <p:txBody>
          <a:bodyPr/>
          <a:lstStyle>
            <a:lvl1pPr>
              <a:defRPr/>
            </a:lvl1pPr>
          </a:lstStyle>
          <a:p>
            <a:pPr>
              <a:defRPr/>
            </a:pPr>
            <a:fld id="{12515700-45C0-4C9F-B1E8-415B3EE35091}"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78255EA-0B36-4D5D-A12A-A34D80C3EDEF}" type="datetime1">
              <a:rPr lang="ja-JP" altLang="en-US"/>
              <a:pPr>
                <a:defRPr/>
              </a:pPr>
              <a:t>2014/7/29</a:t>
            </a:fld>
            <a:endParaRPr lang="ja-JP" altLang="en-US"/>
          </a:p>
        </p:txBody>
      </p:sp>
      <p:sp>
        <p:nvSpPr>
          <p:cNvPr id="3" name="Footer Placeholder 4"/>
          <p:cNvSpPr>
            <a:spLocks noGrp="1"/>
          </p:cNvSpPr>
          <p:nvPr>
            <p:ph type="ftr" sz="quarter" idx="11"/>
          </p:nvPr>
        </p:nvSpPr>
        <p:spPr/>
        <p:txBody>
          <a:bodyPr/>
          <a:lstStyle>
            <a:lvl1pPr>
              <a:defRPr/>
            </a:lvl1pPr>
          </a:lstStyle>
          <a:p>
            <a:pPr>
              <a:defRPr/>
            </a:pPr>
            <a:endParaRPr lang="ja-JP" altLang="en-US"/>
          </a:p>
        </p:txBody>
      </p:sp>
      <p:sp>
        <p:nvSpPr>
          <p:cNvPr id="4" name="Slide Number Placeholder 5"/>
          <p:cNvSpPr>
            <a:spLocks noGrp="1"/>
          </p:cNvSpPr>
          <p:nvPr>
            <p:ph type="sldNum" sz="quarter" idx="12"/>
          </p:nvPr>
        </p:nvSpPr>
        <p:spPr/>
        <p:txBody>
          <a:bodyPr/>
          <a:lstStyle>
            <a:lvl1pPr>
              <a:defRPr/>
            </a:lvl1pPr>
          </a:lstStyle>
          <a:p>
            <a:pPr>
              <a:defRPr/>
            </a:pPr>
            <a:fld id="{BDB79B16-2C5F-4946-8731-2C28F3E0FECF}"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1576E379-6879-424B-9B3E-3B0A82231EF6}" type="datetime1">
              <a:rPr lang="ja-JP" altLang="en-US"/>
              <a:pPr>
                <a:defRPr/>
              </a:pPr>
              <a:t>2014/7/29</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C905844B-0A20-433F-AA52-C23423379A9C}" type="slidenum">
              <a:rPr lang="ja-JP" altLang="en-US"/>
              <a:pPr>
                <a:defRPr/>
              </a:pPr>
              <a:t>&lt;#&gt;</a:t>
            </a:fld>
            <a:endParaRPr lang="ja-JP"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1B827170-C3D4-4115-A656-9DF0D307CDEE}" type="datetime1">
              <a:rPr lang="ja-JP" altLang="en-US"/>
              <a:pPr>
                <a:defRPr/>
              </a:pPr>
              <a:t>2014/7/29</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EBB8A9BF-C4FA-477B-AB6A-2B7096D0890A}"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6"/>
          <p:cNvGrpSpPr>
            <a:grpSpLocks/>
          </p:cNvGrpSpPr>
          <p:nvPr/>
        </p:nvGrpSpPr>
        <p:grpSpPr bwMode="auto">
          <a:xfrm>
            <a:off x="-7938" y="-7938"/>
            <a:ext cx="9170988" cy="6873876"/>
            <a:chOff x="-8467" y="-8468"/>
            <a:chExt cx="9171317" cy="6874935"/>
          </a:xfrm>
        </p:grpSpPr>
        <p:sp>
          <p:nvSpPr>
            <p:cNvPr id="7" name="Freeform 6"/>
            <p:cNvSpPr/>
            <p:nvPr/>
          </p:nvSpPr>
          <p:spPr>
            <a:xfrm>
              <a:off x="-8467" y="4013290"/>
              <a:ext cx="457217"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55"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34"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09600" y="609600"/>
            <a:ext cx="6348413"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タイトルの書式設定</a:t>
            </a:r>
            <a:endParaRPr lang="en-US" smtClean="0"/>
          </a:p>
        </p:txBody>
      </p:sp>
      <p:sp>
        <p:nvSpPr>
          <p:cNvPr id="1028" name="Text Placeholder 2"/>
          <p:cNvSpPr>
            <a:spLocks noGrp="1"/>
          </p:cNvSpPr>
          <p:nvPr>
            <p:ph type="body" idx="1"/>
          </p:nvPr>
        </p:nvSpPr>
        <p:spPr bwMode="auto">
          <a:xfrm>
            <a:off x="609600" y="2160588"/>
            <a:ext cx="6348413"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4" name="Date Placeholder 3"/>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a:defRPr sz="900">
                <a:solidFill>
                  <a:schemeClr val="tx1">
                    <a:tint val="75000"/>
                  </a:schemeClr>
                </a:solidFill>
                <a:cs typeface="+mn-cs"/>
              </a:defRPr>
            </a:lvl1pPr>
          </a:lstStyle>
          <a:p>
            <a:pPr>
              <a:defRPr/>
            </a:pPr>
            <a:fld id="{EADD8ACA-3FA0-45F4-92BA-4B9255DF3DC2}" type="datetime1">
              <a:rPr lang="ja-JP" altLang="en-US"/>
              <a:pPr>
                <a:defRPr/>
              </a:pPr>
              <a:t>2014/7/29</a:t>
            </a:fld>
            <a:endParaRPr lang="ja-JP" altLang="en-US"/>
          </a:p>
        </p:txBody>
      </p:sp>
      <p:sp>
        <p:nvSpPr>
          <p:cNvPr id="5"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a:defRPr sz="900">
                <a:solidFill>
                  <a:schemeClr val="tx1">
                    <a:tint val="75000"/>
                  </a:schemeClr>
                </a:solidFill>
                <a:cs typeface="+mn-cs"/>
              </a:defRPr>
            </a:lvl1pPr>
          </a:lstStyle>
          <a:p>
            <a:pPr>
              <a:defRPr/>
            </a:pPr>
            <a:endParaRPr lang="ja-JP" altLang="en-US"/>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accent1"/>
                </a:solidFill>
                <a:cs typeface="+mn-cs"/>
              </a:defRPr>
            </a:lvl1pPr>
          </a:lstStyle>
          <a:p>
            <a:pPr>
              <a:defRPr/>
            </a:pPr>
            <a:fld id="{C64E75E1-691A-4DB3-92F0-1B5D9A68DDF7}"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870"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71" r:id="rId11"/>
    <p:sldLayoutId id="2147483866" r:id="rId12"/>
    <p:sldLayoutId id="2147483872" r:id="rId13"/>
    <p:sldLayoutId id="2147483867" r:id="rId14"/>
    <p:sldLayoutId id="2147483868" r:id="rId15"/>
    <p:sldLayoutId id="2147483869" r:id="rId16"/>
  </p:sldLayoutIdLst>
  <p:hf hdr="0" ftr="0" dt="0"/>
  <p:txStyles>
    <p:titleStyle>
      <a:lvl1pPr algn="l" defTabSz="457200" rtl="0" eaLnBrk="0" fontAlgn="base" hangingPunct="0">
        <a:spcBef>
          <a:spcPct val="0"/>
        </a:spcBef>
        <a:spcAft>
          <a:spcPct val="0"/>
        </a:spcAft>
        <a:defRPr kumimoji="1" sz="3600" kern="1200">
          <a:solidFill>
            <a:schemeClr val="accent1"/>
          </a:solidFill>
          <a:latin typeface="+mj-lt"/>
          <a:ea typeface="+mj-ea"/>
          <a:cs typeface="メイリオ" pitchFamily="50" charset="-128"/>
        </a:defRPr>
      </a:lvl1pPr>
      <a:lvl2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2pPr>
      <a:lvl3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3pPr>
      <a:lvl4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4pPr>
      <a:lvl5pPr algn="l" defTabSz="457200" rtl="0" eaLnBrk="0" fontAlgn="base" hangingPunct="0">
        <a:spcBef>
          <a:spcPct val="0"/>
        </a:spcBef>
        <a:spcAft>
          <a:spcPct val="0"/>
        </a:spcAft>
        <a:defRPr kumimoji="1" sz="3600">
          <a:solidFill>
            <a:schemeClr val="accent1"/>
          </a:solidFill>
          <a:latin typeface="Trebuchet MS" pitchFamily="34" charset="0"/>
          <a:ea typeface="メイリオ" pitchFamily="50" charset="-128"/>
          <a:cs typeface="メイリオ" pitchFamily="50"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18" charset="2"/>
        <a:buChar char=""/>
        <a:defRPr kumimoji="1" kern="1200">
          <a:solidFill>
            <a:srgbClr val="404040"/>
          </a:solidFill>
          <a:latin typeface="+mn-lt"/>
          <a:ea typeface="+mn-ea"/>
          <a:cs typeface="メイリオ" pitchFamily="50" charset="-128"/>
        </a:defRPr>
      </a:lvl1pPr>
      <a:lvl2pPr marL="742950" indent="-285750" algn="l" defTabSz="457200" rtl="0" eaLnBrk="0" fontAlgn="base" hangingPunct="0">
        <a:spcBef>
          <a:spcPts val="1000"/>
        </a:spcBef>
        <a:spcAft>
          <a:spcPct val="0"/>
        </a:spcAft>
        <a:buClr>
          <a:schemeClr val="accent1"/>
        </a:buClr>
        <a:buSzPct val="80000"/>
        <a:buFont typeface="Wingdings 3" pitchFamily="18" charset="2"/>
        <a:buChar char=""/>
        <a:defRPr kumimoji="1" sz="1600" kern="1200">
          <a:solidFill>
            <a:srgbClr val="404040"/>
          </a:solidFill>
          <a:latin typeface="+mn-lt"/>
          <a:ea typeface="+mn-ea"/>
          <a:cs typeface="メイリオ" pitchFamily="50" charset="-128"/>
        </a:defRPr>
      </a:lvl2pPr>
      <a:lvl3pPr marL="1143000" indent="-228600" algn="l" defTabSz="457200" rtl="0" eaLnBrk="0" fontAlgn="base" hangingPunct="0">
        <a:spcBef>
          <a:spcPts val="1000"/>
        </a:spcBef>
        <a:spcAft>
          <a:spcPct val="0"/>
        </a:spcAft>
        <a:buClr>
          <a:schemeClr val="accent1"/>
        </a:buClr>
        <a:buSzPct val="80000"/>
        <a:buFont typeface="Wingdings 3" pitchFamily="18" charset="2"/>
        <a:buChar char=""/>
        <a:defRPr kumimoji="1" sz="1400" kern="1200">
          <a:solidFill>
            <a:srgbClr val="404040"/>
          </a:solidFill>
          <a:latin typeface="+mn-lt"/>
          <a:ea typeface="+mn-ea"/>
          <a:cs typeface="メイリオ" pitchFamily="50" charset="-128"/>
        </a:defRPr>
      </a:lvl3pPr>
      <a:lvl4pPr marL="1600200" indent="-228600" algn="l" defTabSz="457200" rtl="0" eaLnBrk="0" fontAlgn="base" hangingPunct="0">
        <a:spcBef>
          <a:spcPts val="1000"/>
        </a:spcBef>
        <a:spcAft>
          <a:spcPct val="0"/>
        </a:spcAft>
        <a:buClr>
          <a:schemeClr val="accent1"/>
        </a:buClr>
        <a:buSzPct val="80000"/>
        <a:buFont typeface="Wingdings 3" pitchFamily="18" charset="2"/>
        <a:buChar char=""/>
        <a:defRPr kumimoji="1" sz="1200" kern="1200">
          <a:solidFill>
            <a:srgbClr val="404040"/>
          </a:solidFill>
          <a:latin typeface="+mn-lt"/>
          <a:ea typeface="+mn-ea"/>
          <a:cs typeface="メイリオ" pitchFamily="50" charset="-128"/>
        </a:defRPr>
      </a:lvl4pPr>
      <a:lvl5pPr marL="2057400" indent="-228600" algn="l" defTabSz="457200" rtl="0" eaLnBrk="0" fontAlgn="base" hangingPunct="0">
        <a:spcBef>
          <a:spcPts val="1000"/>
        </a:spcBef>
        <a:spcAft>
          <a:spcPct val="0"/>
        </a:spcAft>
        <a:buClr>
          <a:schemeClr val="accent1"/>
        </a:buClr>
        <a:buSzPct val="80000"/>
        <a:buFont typeface="Wingdings 3" pitchFamily="18" charset="2"/>
        <a:buChar char=""/>
        <a:defRPr kumimoji="1" sz="1200" kern="1200">
          <a:solidFill>
            <a:srgbClr val="404040"/>
          </a:solidFill>
          <a:latin typeface="+mn-lt"/>
          <a:ea typeface="+mn-ea"/>
          <a:cs typeface="メイリオ" pitchFamily="50" charset="-128"/>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info@paralympians.jp" TargetMode="External"/><Relationship Id="rId2" Type="http://schemas.openxmlformats.org/officeDocument/2006/relationships/hyperlink" Target="tel:03-6277-016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番号プレースホルダー 3"/>
          <p:cNvSpPr>
            <a:spLocks noGrp="1"/>
          </p:cNvSpPr>
          <p:nvPr>
            <p:ph type="sldNum" sz="quarter" idx="12"/>
          </p:nvPr>
        </p:nvSpPr>
        <p:spPr bwMode="auto">
          <a:xfrm>
            <a:off x="6553200" y="6448425"/>
            <a:ext cx="2133600" cy="365125"/>
          </a:xfrm>
          <a:noFill/>
          <a:ln>
            <a:miter lim="800000"/>
            <a:headEnd/>
            <a:tailEnd/>
          </a:ln>
        </p:spPr>
        <p:txBody>
          <a:bodyPr/>
          <a:lstStyle/>
          <a:p>
            <a:fld id="{D24C05B3-E7BA-46BF-AE1A-A796311E6AFB}" type="slidenum">
              <a:rPr lang="ja-JP" altLang="en-US" smtClean="0">
                <a:cs typeface="メイリオ" pitchFamily="50" charset="-128"/>
              </a:rPr>
              <a:pPr/>
              <a:t>1</a:t>
            </a:fld>
            <a:endParaRPr lang="ja-JP" altLang="en-US" smtClean="0">
              <a:cs typeface="メイリオ" pitchFamily="50" charset="-128"/>
            </a:endParaRPr>
          </a:p>
        </p:txBody>
      </p:sp>
      <p:sp>
        <p:nvSpPr>
          <p:cNvPr id="5" name="テキスト ボックス 4"/>
          <p:cNvSpPr txBox="1"/>
          <p:nvPr/>
        </p:nvSpPr>
        <p:spPr>
          <a:xfrm>
            <a:off x="250825" y="2708275"/>
            <a:ext cx="8424863" cy="785813"/>
          </a:xfrm>
          <a:prstGeom prst="rect">
            <a:avLst/>
          </a:prstGeom>
          <a:noFill/>
        </p:spPr>
        <p:txBody>
          <a:bodyPr>
            <a:spAutoFit/>
          </a:bodyPr>
          <a:lstStyle/>
          <a:p>
            <a:pPr eaLnBrk="1" fontAlgn="auto" hangingPunct="1">
              <a:spcBef>
                <a:spcPts val="0"/>
              </a:spcBef>
              <a:spcAft>
                <a:spcPts val="0"/>
              </a:spcAft>
              <a:defRPr/>
            </a:pPr>
            <a:r>
              <a:rPr lang="ja-JP" altLang="en-US" sz="2400" b="1" dirty="0">
                <a:latin typeface="+mn-lt"/>
                <a:ea typeface="+mn-ea"/>
                <a:cs typeface="+mn-cs"/>
              </a:rPr>
              <a:t>ハイパフォーマンス選手の強化について</a:t>
            </a:r>
            <a:endParaRPr lang="en-US" altLang="ja-JP" sz="2400" b="1" dirty="0">
              <a:latin typeface="+mn-lt"/>
              <a:ea typeface="+mn-ea"/>
              <a:cs typeface="+mn-cs"/>
            </a:endParaRPr>
          </a:p>
          <a:p>
            <a:pPr eaLnBrk="1" fontAlgn="auto" hangingPunct="1">
              <a:spcBef>
                <a:spcPts val="600"/>
              </a:spcBef>
              <a:spcAft>
                <a:spcPts val="0"/>
              </a:spcAft>
              <a:defRPr/>
            </a:pPr>
            <a:r>
              <a:rPr lang="ja-JP" altLang="en-US" sz="1600" dirty="0">
                <a:latin typeface="+mn-ea"/>
                <a:ea typeface="+mn-ea"/>
                <a:cs typeface="+mn-cs"/>
              </a:rPr>
              <a:t>～パラリンピアンのナショナルトレーニングセンター設置議論を受けて～</a:t>
            </a:r>
          </a:p>
        </p:txBody>
      </p:sp>
      <p:sp>
        <p:nvSpPr>
          <p:cNvPr id="5124" name="テキスト ボックス 5"/>
          <p:cNvSpPr txBox="1">
            <a:spLocks noChangeArrowheads="1"/>
          </p:cNvSpPr>
          <p:nvPr/>
        </p:nvSpPr>
        <p:spPr bwMode="auto">
          <a:xfrm>
            <a:off x="0" y="4857750"/>
            <a:ext cx="9144000" cy="584200"/>
          </a:xfrm>
          <a:prstGeom prst="rect">
            <a:avLst/>
          </a:prstGeom>
          <a:noFill/>
          <a:ln w="9525">
            <a:noFill/>
            <a:miter lim="800000"/>
            <a:headEnd/>
            <a:tailEnd/>
          </a:ln>
        </p:spPr>
        <p:txBody>
          <a:bodyPr>
            <a:spAutoFit/>
          </a:bodyPr>
          <a:lstStyle/>
          <a:p>
            <a:pPr algn="ctr" eaLnBrk="1" hangingPunct="1"/>
            <a:r>
              <a:rPr lang="ja-JP" altLang="en-US" sz="1600" dirty="0"/>
              <a:t>平成２６年</a:t>
            </a:r>
            <a:r>
              <a:rPr lang="ja-JP" altLang="en-US" sz="1600" dirty="0" smtClean="0"/>
              <a:t>７月</a:t>
            </a:r>
            <a:r>
              <a:rPr lang="ja-JP" altLang="en-US" sz="1600" dirty="0" smtClean="0"/>
              <a:t>２９</a:t>
            </a:r>
            <a:r>
              <a:rPr lang="ja-JP" altLang="en-US" sz="1600" dirty="0" smtClean="0"/>
              <a:t>日</a:t>
            </a:r>
            <a:endParaRPr lang="en-US" altLang="ja-JP" sz="1600" dirty="0"/>
          </a:p>
          <a:p>
            <a:pPr algn="ctr" eaLnBrk="1" hangingPunct="1"/>
            <a:r>
              <a:rPr lang="ja-JP" altLang="en-US" sz="1600" dirty="0"/>
              <a:t>一般社団法人日本パラリンピアンズ協会</a:t>
            </a:r>
            <a:endParaRPr lang="ja-JP" altLang="en-US" sz="1600" dirty="0">
              <a:latin typeface="ＭＳ ゴシック" pitchFamily="49" charset="-128"/>
              <a:ea typeface="ＭＳ ゴシック" pitchFamily="49" charset="-128"/>
            </a:endParaRPr>
          </a:p>
        </p:txBody>
      </p:sp>
      <p:pic>
        <p:nvPicPr>
          <p:cNvPr id="5125" name="Picture 6" descr="http://u.jimdo.com/www56/o/s1f1fef9558292e86/emotion/crop/header.jpg?t=1336902821"/>
          <p:cNvPicPr>
            <a:picLocks noChangeAspect="1" noChangeArrowheads="1"/>
          </p:cNvPicPr>
          <p:nvPr/>
        </p:nvPicPr>
        <p:blipFill>
          <a:blip r:embed="rId2" cstate="print"/>
          <a:srcRect l="74258" t="19894" b="12463"/>
          <a:stretch>
            <a:fillRect/>
          </a:stretch>
        </p:blipFill>
        <p:spPr bwMode="auto">
          <a:xfrm>
            <a:off x="179388" y="188913"/>
            <a:ext cx="2084387" cy="1223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8013" y="523875"/>
            <a:ext cx="6757987" cy="1320800"/>
          </a:xfrm>
        </p:spPr>
        <p:txBody>
          <a:bodyPr rtlCol="0">
            <a:normAutofit/>
          </a:bodyPr>
          <a:lstStyle/>
          <a:p>
            <a:pPr eaLnBrk="1" fontAlgn="auto" hangingPunct="1">
              <a:spcAft>
                <a:spcPts val="0"/>
              </a:spcAft>
              <a:defRPr/>
            </a:pPr>
            <a:r>
              <a:rPr lang="ja-JP" altLang="en-US" sz="1800" dirty="0" smtClean="0">
                <a:solidFill>
                  <a:schemeClr val="tx1">
                    <a:lumMod val="50000"/>
                    <a:lumOff val="50000"/>
                  </a:schemeClr>
                </a:solidFill>
                <a:cs typeface="+mj-cs"/>
              </a:rPr>
              <a:t>主な練習拠点は？</a:t>
            </a:r>
            <a:r>
              <a:rPr lang="en-US" altLang="ja-JP" sz="1800" dirty="0" smtClean="0">
                <a:cs typeface="+mj-cs"/>
              </a:rPr>
              <a:t/>
            </a:r>
            <a:br>
              <a:rPr lang="en-US" altLang="ja-JP" sz="1800" dirty="0" smtClean="0">
                <a:cs typeface="+mj-cs"/>
              </a:rPr>
            </a:br>
            <a:r>
              <a:rPr lang="ja-JP" altLang="en-US" sz="1800" dirty="0" smtClean="0">
                <a:cs typeface="+mj-cs"/>
              </a:rPr>
              <a:t>練習場所は、地域・生涯スポーツを支援する障害者スポーツセンターより</a:t>
            </a:r>
            <a:r>
              <a:rPr lang="ja-JP" altLang="en-US" sz="1800" dirty="0">
                <a:cs typeface="+mj-cs"/>
              </a:rPr>
              <a:t>も</a:t>
            </a:r>
            <a:r>
              <a:rPr lang="ja-JP" altLang="en-US" sz="1800" dirty="0" smtClean="0">
                <a:cs typeface="+mj-cs"/>
              </a:rPr>
              <a:t>民間スポーツクラブが増加</a:t>
            </a:r>
            <a:endParaRPr lang="ja-JP" altLang="en-US" sz="1800" dirty="0">
              <a:cs typeface="+mj-cs"/>
            </a:endParaRPr>
          </a:p>
        </p:txBody>
      </p:sp>
      <p:sp>
        <p:nvSpPr>
          <p:cNvPr id="14339" name="スライド番号プレースホルダー 2"/>
          <p:cNvSpPr>
            <a:spLocks noGrp="1"/>
          </p:cNvSpPr>
          <p:nvPr>
            <p:ph type="sldNum" sz="quarter" idx="12"/>
          </p:nvPr>
        </p:nvSpPr>
        <p:spPr bwMode="auto">
          <a:noFill/>
          <a:ln>
            <a:miter lim="800000"/>
            <a:headEnd/>
            <a:tailEnd/>
          </a:ln>
        </p:spPr>
        <p:txBody>
          <a:bodyPr/>
          <a:lstStyle/>
          <a:p>
            <a:fld id="{D9F990F1-5EFC-4FB5-934E-C1921964367B}" type="slidenum">
              <a:rPr lang="ja-JP" altLang="en-US" smtClean="0">
                <a:cs typeface="メイリオ" pitchFamily="50" charset="-128"/>
              </a:rPr>
              <a:pPr/>
              <a:t>10</a:t>
            </a:fld>
            <a:endParaRPr lang="ja-JP" altLang="en-US" smtClean="0">
              <a:cs typeface="メイリオ" pitchFamily="50" charset="-128"/>
            </a:endParaRPr>
          </a:p>
        </p:txBody>
      </p:sp>
      <p:sp>
        <p:nvSpPr>
          <p:cNvPr id="14340" name="Rectangle 2"/>
          <p:cNvSpPr>
            <a:spLocks noChangeArrowheads="1"/>
          </p:cNvSpPr>
          <p:nvPr/>
        </p:nvSpPr>
        <p:spPr bwMode="auto">
          <a:xfrm>
            <a:off x="1042988" y="2708275"/>
            <a:ext cx="9144000" cy="457200"/>
          </a:xfrm>
          <a:prstGeom prst="rect">
            <a:avLst/>
          </a:prstGeom>
          <a:noFill/>
          <a:ln w="9525">
            <a:noFill/>
            <a:miter lim="800000"/>
            <a:headEnd/>
            <a:tailEnd/>
          </a:ln>
        </p:spPr>
        <p:txBody>
          <a:bodyPr wrap="none" anchor="ctr">
            <a:spAutoFit/>
          </a:bodyPr>
          <a:lstStyle/>
          <a:p>
            <a:pPr eaLnBrk="1" hangingPunct="1"/>
            <a:endParaRPr lang="ja-JP" altLang="en-US"/>
          </a:p>
        </p:txBody>
      </p:sp>
      <p:graphicFrame>
        <p:nvGraphicFramePr>
          <p:cNvPr id="5" name="グラフ 4"/>
          <p:cNvGraphicFramePr/>
          <p:nvPr/>
        </p:nvGraphicFramePr>
        <p:xfrm>
          <a:off x="107504" y="2060848"/>
          <a:ext cx="7056784" cy="4633672"/>
        </p:xfrm>
        <a:graphic>
          <a:graphicData uri="http://schemas.openxmlformats.org/drawingml/2006/chart">
            <c:chart xmlns:c="http://schemas.openxmlformats.org/drawingml/2006/chart" xmlns:r="http://schemas.openxmlformats.org/officeDocument/2006/relationships" r:id="rId2"/>
          </a:graphicData>
        </a:graphic>
      </p:graphicFrame>
      <p:sp>
        <p:nvSpPr>
          <p:cNvPr id="14342" name="Rectangle 3"/>
          <p:cNvSpPr>
            <a:spLocks noChangeArrowheads="1"/>
          </p:cNvSpPr>
          <p:nvPr/>
        </p:nvSpPr>
        <p:spPr bwMode="auto">
          <a:xfrm>
            <a:off x="1042988" y="5842000"/>
            <a:ext cx="9144000" cy="0"/>
          </a:xfrm>
          <a:prstGeom prst="rect">
            <a:avLst/>
          </a:prstGeom>
          <a:noFill/>
          <a:ln w="9525">
            <a:noFill/>
            <a:miter lim="800000"/>
            <a:headEnd/>
            <a:tailEnd/>
          </a:ln>
        </p:spPr>
        <p:txBody>
          <a:bodyPr wrap="none" anchor="ctr">
            <a:spAutoFit/>
          </a:bodyPr>
          <a:lstStyle/>
          <a:p>
            <a:pPr indent="119063"/>
            <a:r>
              <a:rPr kumimoji="0" lang="ja-JP" altLang="ja-JP" sz="1000">
                <a:latin typeface="ＭＳ 明朝" pitchFamily="17" charset="-128"/>
                <a:ea typeface="ＭＳ 明朝" pitchFamily="17" charset="-128"/>
                <a:cs typeface="ＭＳ ゴシック" pitchFamily="49" charset="-128"/>
              </a:rPr>
              <a:t>　</a:t>
            </a:r>
            <a:endParaRPr kumimoji="0" lang="ja-JP" altLang="ja-JP">
              <a:latin typeface="Arial" charset="0"/>
              <a:ea typeface="ＭＳ 明朝" pitchFamily="17" charset="-128"/>
              <a:cs typeface="ＭＳ ゴシック" pitchFamily="49"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549275"/>
            <a:ext cx="6348413" cy="1320800"/>
          </a:xfrm>
        </p:spPr>
        <p:txBody>
          <a:bodyPr rtlCol="0">
            <a:normAutofit/>
          </a:bodyPr>
          <a:lstStyle/>
          <a:p>
            <a:pPr eaLnBrk="1" fontAlgn="auto" hangingPunct="1">
              <a:spcAft>
                <a:spcPts val="0"/>
              </a:spcAft>
              <a:defRPr/>
            </a:pPr>
            <a:r>
              <a:rPr lang="ja-JP" altLang="en-US" sz="1800" dirty="0" smtClean="0">
                <a:solidFill>
                  <a:schemeClr val="tx1">
                    <a:lumMod val="50000"/>
                    <a:lumOff val="50000"/>
                  </a:schemeClr>
                </a:solidFill>
                <a:cs typeface="+mj-cs"/>
              </a:rPr>
              <a:t>コーチの有無</a:t>
            </a:r>
            <a:r>
              <a:rPr lang="en-US" altLang="ja-JP" sz="1800" dirty="0" smtClean="0">
                <a:cs typeface="+mj-cs"/>
              </a:rPr>
              <a:t/>
            </a:r>
            <a:br>
              <a:rPr lang="en-US" altLang="ja-JP" sz="1800" dirty="0" smtClean="0">
                <a:cs typeface="+mj-cs"/>
              </a:rPr>
            </a:br>
            <a:r>
              <a:rPr lang="ja-JP" altLang="en-US" sz="1800" dirty="0">
                <a:cs typeface="+mj-cs"/>
              </a:rPr>
              <a:t>専属</a:t>
            </a:r>
            <a:r>
              <a:rPr lang="ja-JP" altLang="en-US" sz="1800" dirty="0" smtClean="0">
                <a:cs typeface="+mj-cs"/>
              </a:rPr>
              <a:t>の</a:t>
            </a:r>
            <a:r>
              <a:rPr lang="ja-JP" altLang="en-US" sz="1800" dirty="0">
                <a:cs typeface="+mj-cs"/>
              </a:rPr>
              <a:t>コーチ</a:t>
            </a:r>
            <a:r>
              <a:rPr lang="ja-JP" altLang="en-US" sz="1800" dirty="0" smtClean="0">
                <a:cs typeface="+mj-cs"/>
              </a:rPr>
              <a:t>をつける選手が増加。一方で、コーチをもたない人には資金面の問題をあげる人も。</a:t>
            </a:r>
            <a:endParaRPr lang="ja-JP" altLang="en-US" sz="1800" dirty="0">
              <a:cs typeface="+mj-cs"/>
            </a:endParaRPr>
          </a:p>
        </p:txBody>
      </p:sp>
      <p:sp>
        <p:nvSpPr>
          <p:cNvPr id="15363" name="スライド番号プレースホルダー 2"/>
          <p:cNvSpPr>
            <a:spLocks noGrp="1"/>
          </p:cNvSpPr>
          <p:nvPr>
            <p:ph type="sldNum" sz="quarter" idx="12"/>
          </p:nvPr>
        </p:nvSpPr>
        <p:spPr bwMode="auto">
          <a:noFill/>
          <a:ln>
            <a:miter lim="800000"/>
            <a:headEnd/>
            <a:tailEnd/>
          </a:ln>
        </p:spPr>
        <p:txBody>
          <a:bodyPr/>
          <a:lstStyle/>
          <a:p>
            <a:fld id="{4B620DD0-6AF1-4F05-AFF2-8F1CF2AB480E}" type="slidenum">
              <a:rPr lang="ja-JP" altLang="en-US" smtClean="0">
                <a:cs typeface="メイリオ" pitchFamily="50" charset="-128"/>
              </a:rPr>
              <a:pPr/>
              <a:t>11</a:t>
            </a:fld>
            <a:endParaRPr lang="ja-JP" altLang="en-US" smtClean="0">
              <a:cs typeface="メイリオ" pitchFamily="50" charset="-128"/>
            </a:endParaRPr>
          </a:p>
        </p:txBody>
      </p:sp>
      <p:graphicFrame>
        <p:nvGraphicFramePr>
          <p:cNvPr id="4" name="グラフ 3"/>
          <p:cNvGraphicFramePr>
            <a:graphicFrameLocks/>
          </p:cNvGraphicFramePr>
          <p:nvPr/>
        </p:nvGraphicFramePr>
        <p:xfrm>
          <a:off x="609599" y="2185988"/>
          <a:ext cx="6019801" cy="42205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536575"/>
            <a:ext cx="6348413" cy="947738"/>
          </a:xfrm>
        </p:spPr>
        <p:txBody>
          <a:bodyPr rtlCol="0">
            <a:normAutofit/>
          </a:bodyPr>
          <a:lstStyle/>
          <a:p>
            <a:pPr eaLnBrk="1" fontAlgn="auto" hangingPunct="1">
              <a:spcAft>
                <a:spcPts val="0"/>
              </a:spcAft>
              <a:defRPr/>
            </a:pPr>
            <a:r>
              <a:rPr lang="ja-JP" altLang="en-US" sz="1800" dirty="0" smtClean="0">
                <a:solidFill>
                  <a:schemeClr val="tx1">
                    <a:lumMod val="50000"/>
                    <a:lumOff val="50000"/>
                  </a:schemeClr>
                </a:solidFill>
                <a:cs typeface="+mj-cs"/>
              </a:rPr>
              <a:t>パラリンピック選手が感じる競技活動上の課題</a:t>
            </a:r>
            <a:r>
              <a:rPr lang="en-US" altLang="ja-JP" sz="1800" dirty="0" smtClean="0">
                <a:solidFill>
                  <a:schemeClr val="tx1">
                    <a:lumMod val="50000"/>
                    <a:lumOff val="50000"/>
                  </a:schemeClr>
                </a:solidFill>
                <a:cs typeface="+mj-cs"/>
              </a:rPr>
              <a:t/>
            </a:r>
            <a:br>
              <a:rPr lang="en-US" altLang="ja-JP" sz="1800" dirty="0" smtClean="0">
                <a:solidFill>
                  <a:schemeClr val="tx1">
                    <a:lumMod val="50000"/>
                    <a:lumOff val="50000"/>
                  </a:schemeClr>
                </a:solidFill>
                <a:cs typeface="+mj-cs"/>
              </a:rPr>
            </a:br>
            <a:r>
              <a:rPr lang="ja-JP" altLang="en-US" sz="1800" dirty="0" smtClean="0">
                <a:cs typeface="+mj-cs"/>
              </a:rPr>
              <a:t>費用、練習場所、コーチ指導者の不足が大きな課題が多い</a:t>
            </a:r>
            <a:endParaRPr lang="ja-JP" altLang="en-US" sz="1800" dirty="0">
              <a:solidFill>
                <a:schemeClr val="tx1">
                  <a:lumMod val="50000"/>
                  <a:lumOff val="50000"/>
                </a:schemeClr>
              </a:solidFill>
              <a:cs typeface="+mj-cs"/>
            </a:endParaRPr>
          </a:p>
        </p:txBody>
      </p:sp>
      <p:sp>
        <p:nvSpPr>
          <p:cNvPr id="16387" name="スライド番号プレースホルダー 2"/>
          <p:cNvSpPr>
            <a:spLocks noGrp="1"/>
          </p:cNvSpPr>
          <p:nvPr>
            <p:ph type="sldNum" sz="quarter" idx="12"/>
          </p:nvPr>
        </p:nvSpPr>
        <p:spPr bwMode="auto">
          <a:noFill/>
          <a:ln>
            <a:miter lim="800000"/>
            <a:headEnd/>
            <a:tailEnd/>
          </a:ln>
        </p:spPr>
        <p:txBody>
          <a:bodyPr/>
          <a:lstStyle/>
          <a:p>
            <a:fld id="{6D870CC3-FBFC-44B5-998B-B69E818B2FEC}" type="slidenum">
              <a:rPr lang="ja-JP" altLang="en-US" smtClean="0">
                <a:cs typeface="メイリオ" pitchFamily="50" charset="-128"/>
              </a:rPr>
              <a:pPr/>
              <a:t>12</a:t>
            </a:fld>
            <a:endParaRPr lang="ja-JP" altLang="en-US" smtClean="0">
              <a:cs typeface="メイリオ" pitchFamily="50" charset="-128"/>
            </a:endParaRPr>
          </a:p>
        </p:txBody>
      </p:sp>
      <p:graphicFrame>
        <p:nvGraphicFramePr>
          <p:cNvPr id="4" name="グラフ 3"/>
          <p:cNvGraphicFramePr>
            <a:graphicFrameLocks/>
          </p:cNvGraphicFramePr>
          <p:nvPr/>
        </p:nvGraphicFramePr>
        <p:xfrm>
          <a:off x="395536" y="1196752"/>
          <a:ext cx="6912768" cy="55446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ー 1"/>
          <p:cNvSpPr>
            <a:spLocks noGrp="1"/>
          </p:cNvSpPr>
          <p:nvPr>
            <p:ph type="sldNum" sz="quarter" idx="12"/>
          </p:nvPr>
        </p:nvSpPr>
        <p:spPr bwMode="auto">
          <a:noFill/>
          <a:ln>
            <a:miter lim="800000"/>
            <a:headEnd/>
            <a:tailEnd/>
          </a:ln>
        </p:spPr>
        <p:txBody>
          <a:bodyPr/>
          <a:lstStyle/>
          <a:p>
            <a:fld id="{F2AEE34C-68D1-4DDA-9888-11E35D8241D8}" type="slidenum">
              <a:rPr lang="ja-JP" altLang="en-US" smtClean="0">
                <a:cs typeface="メイリオ" pitchFamily="50" charset="-128"/>
              </a:rPr>
              <a:pPr/>
              <a:t>13</a:t>
            </a:fld>
            <a:endParaRPr lang="ja-JP" altLang="en-US" smtClean="0">
              <a:cs typeface="メイリオ" pitchFamily="50" charset="-128"/>
            </a:endParaRPr>
          </a:p>
        </p:txBody>
      </p:sp>
      <p:sp>
        <p:nvSpPr>
          <p:cNvPr id="17411" name="タイトル 1"/>
          <p:cNvSpPr txBox="1">
            <a:spLocks/>
          </p:cNvSpPr>
          <p:nvPr/>
        </p:nvSpPr>
        <p:spPr bwMode="auto">
          <a:xfrm>
            <a:off x="633413" y="3963988"/>
            <a:ext cx="6348412" cy="1827212"/>
          </a:xfrm>
          <a:prstGeom prst="rect">
            <a:avLst/>
          </a:prstGeom>
          <a:noFill/>
          <a:ln w="9525">
            <a:noFill/>
            <a:miter lim="800000"/>
            <a:headEnd/>
            <a:tailEnd/>
          </a:ln>
        </p:spPr>
        <p:txBody>
          <a:bodyPr/>
          <a:lstStyle/>
          <a:p>
            <a:pPr defTabSz="457200" eaLnBrk="1" hangingPunct="1"/>
            <a:r>
              <a:rPr lang="ja-JP" altLang="en-US" sz="3600">
                <a:solidFill>
                  <a:schemeClr val="accent1"/>
                </a:solidFill>
              </a:rPr>
              <a:t>参考資料２　</a:t>
            </a:r>
          </a:p>
        </p:txBody>
      </p:sp>
      <p:sp>
        <p:nvSpPr>
          <p:cNvPr id="17412" name="テキスト プレースホルダー 2"/>
          <p:cNvSpPr txBox="1">
            <a:spLocks/>
          </p:cNvSpPr>
          <p:nvPr/>
        </p:nvSpPr>
        <p:spPr bwMode="auto">
          <a:xfrm>
            <a:off x="762000" y="4679950"/>
            <a:ext cx="6348413" cy="860425"/>
          </a:xfrm>
          <a:prstGeom prst="rect">
            <a:avLst/>
          </a:prstGeom>
          <a:noFill/>
          <a:ln w="9525">
            <a:noFill/>
            <a:miter lim="800000"/>
            <a:headEnd/>
            <a:tailEnd/>
          </a:ln>
        </p:spPr>
        <p:txBody>
          <a:bodyPr/>
          <a:lstStyle/>
          <a:p>
            <a:pPr defTabSz="457200" eaLnBrk="1" hangingPunct="1">
              <a:spcBef>
                <a:spcPts val="1000"/>
              </a:spcBef>
              <a:buClr>
                <a:schemeClr val="accent1"/>
              </a:buClr>
              <a:buSzPct val="80000"/>
              <a:buFont typeface="Wingdings 3" pitchFamily="18" charset="2"/>
              <a:buNone/>
            </a:pPr>
            <a:r>
              <a:rPr lang="ja-JP" altLang="en-US" sz="2000" dirty="0">
                <a:solidFill>
                  <a:srgbClr val="404040"/>
                </a:solidFill>
              </a:rPr>
              <a:t>パラリンピック選手、コーチ・スタッフの</a:t>
            </a:r>
            <a:r>
              <a:rPr lang="ja-JP" altLang="en-US" sz="2000" dirty="0" smtClean="0">
                <a:solidFill>
                  <a:srgbClr val="404040"/>
                </a:solidFill>
              </a:rPr>
              <a:t>声</a:t>
            </a:r>
            <a:r>
              <a:rPr lang="en-US" altLang="ja-JP" sz="2000" dirty="0">
                <a:solidFill>
                  <a:srgbClr val="404040"/>
                </a:solidFill>
              </a:rPr>
              <a:t/>
            </a:r>
            <a:br>
              <a:rPr lang="en-US" altLang="ja-JP" sz="2000" dirty="0">
                <a:solidFill>
                  <a:srgbClr val="404040"/>
                </a:solidFill>
              </a:rPr>
            </a:br>
            <a:r>
              <a:rPr lang="ja-JP" altLang="en-US" sz="2000" dirty="0" smtClean="0">
                <a:solidFill>
                  <a:srgbClr val="FF0000"/>
                </a:solidFill>
              </a:rPr>
              <a:t>（</a:t>
            </a:r>
            <a:r>
              <a:rPr lang="en-US" altLang="ja-JP" sz="2000" dirty="0" smtClean="0">
                <a:solidFill>
                  <a:srgbClr val="FF0000"/>
                </a:solidFill>
              </a:rPr>
              <a:t>2014</a:t>
            </a:r>
            <a:r>
              <a:rPr lang="ja-JP" altLang="en-US" sz="2000" dirty="0" smtClean="0">
                <a:solidFill>
                  <a:srgbClr val="FF0000"/>
                </a:solidFill>
              </a:rPr>
              <a:t>年春季　意見</a:t>
            </a:r>
            <a:r>
              <a:rPr lang="ja-JP" altLang="en-US" sz="2000" dirty="0">
                <a:solidFill>
                  <a:srgbClr val="FF0000"/>
                </a:solidFill>
              </a:rPr>
              <a:t>収集）</a:t>
            </a:r>
            <a:r>
              <a:rPr lang="ja-JP" altLang="en-US" sz="2000" dirty="0">
                <a:solidFill>
                  <a:srgbClr val="404040"/>
                </a:solidFill>
              </a:rPr>
              <a:t>　</a:t>
            </a:r>
          </a:p>
        </p:txBody>
      </p:sp>
      <p:sp>
        <p:nvSpPr>
          <p:cNvPr id="17413" name="スライド番号プレースホルダー 3"/>
          <p:cNvSpPr txBox="1">
            <a:spLocks/>
          </p:cNvSpPr>
          <p:nvPr/>
        </p:nvSpPr>
        <p:spPr bwMode="auto">
          <a:xfrm>
            <a:off x="6597650" y="6194425"/>
            <a:ext cx="512763" cy="365125"/>
          </a:xfrm>
          <a:prstGeom prst="rect">
            <a:avLst/>
          </a:prstGeom>
          <a:noFill/>
          <a:ln w="9525">
            <a:noFill/>
            <a:miter lim="800000"/>
            <a:headEnd/>
            <a:tailEnd/>
          </a:ln>
        </p:spPr>
        <p:txBody>
          <a:bodyPr anchor="ctr"/>
          <a:lstStyle/>
          <a:p>
            <a:pPr algn="r" eaLnBrk="1" hangingPunct="1"/>
            <a:fld id="{6A94D190-07D5-42E5-A524-9AB9D1AF1F24}" type="slidenum">
              <a:rPr lang="ja-JP" altLang="en-US" sz="900">
                <a:solidFill>
                  <a:schemeClr val="accent1"/>
                </a:solidFill>
              </a:rPr>
              <a:pPr algn="r" eaLnBrk="1" hangingPunct="1"/>
              <a:t>13</a:t>
            </a:fld>
            <a:endParaRPr lang="ja-JP" altLang="en-US" sz="900">
              <a:solidFill>
                <a:schemeClr val="accen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8013" y="538163"/>
            <a:ext cx="6348412" cy="587375"/>
          </a:xfrm>
        </p:spPr>
        <p:txBody>
          <a:bodyPr rtlCol="0">
            <a:normAutofit fontScale="90000"/>
          </a:bodyPr>
          <a:lstStyle/>
          <a:p>
            <a:pPr eaLnBrk="1" fontAlgn="auto" hangingPunct="1">
              <a:spcAft>
                <a:spcPts val="0"/>
              </a:spcAft>
              <a:defRPr/>
            </a:pPr>
            <a:r>
              <a:rPr lang="ja-JP" altLang="en-US" b="1" dirty="0" smtClean="0">
                <a:cs typeface="+mj-cs"/>
              </a:rPr>
              <a:t>選手、コーチングスタッフの声</a:t>
            </a:r>
            <a:endParaRPr lang="ja-JP" altLang="en-US" b="1" dirty="0">
              <a:cs typeface="+mj-cs"/>
            </a:endParaRPr>
          </a:p>
        </p:txBody>
      </p:sp>
      <p:sp>
        <p:nvSpPr>
          <p:cNvPr id="3" name="コンテンツ プレースホルダー 2"/>
          <p:cNvSpPr>
            <a:spLocks noGrp="1"/>
          </p:cNvSpPr>
          <p:nvPr>
            <p:ph idx="1"/>
          </p:nvPr>
        </p:nvSpPr>
        <p:spPr>
          <a:xfrm>
            <a:off x="250825" y="1312863"/>
            <a:ext cx="7273925" cy="5545137"/>
          </a:xfrm>
        </p:spPr>
        <p:txBody>
          <a:bodyPr rtlCol="0">
            <a:normAutofit fontScale="92500" lnSpcReduction="20000"/>
          </a:bodyPr>
          <a:lstStyle/>
          <a:p>
            <a:pPr eaLnBrk="1" fontAlgn="auto" hangingPunct="1">
              <a:spcAft>
                <a:spcPts val="0"/>
              </a:spcAft>
              <a:buFont typeface="Wingdings 3" charset="2"/>
              <a:buChar char=""/>
              <a:defRPr/>
            </a:pPr>
            <a:r>
              <a:rPr lang="ja-JP" altLang="en-US" dirty="0">
                <a:solidFill>
                  <a:schemeClr val="tx1">
                    <a:lumMod val="75000"/>
                    <a:lumOff val="25000"/>
                  </a:schemeClr>
                </a:solidFill>
                <a:cs typeface="+mn-cs"/>
              </a:rPr>
              <a:t>障害者専用にするのではなく、オリンピアン、パラリンピアン双方が使える形が良い</a:t>
            </a:r>
            <a:r>
              <a:rPr lang="ja-JP" altLang="en-US" dirty="0" smtClean="0">
                <a:solidFill>
                  <a:schemeClr val="tx1">
                    <a:lumMod val="75000"/>
                    <a:lumOff val="25000"/>
                  </a:schemeClr>
                </a:solidFill>
                <a:cs typeface="+mn-cs"/>
              </a:rPr>
              <a:t>。</a:t>
            </a:r>
            <a:endParaRPr lang="en-US" altLang="ja-JP" dirty="0" smtClean="0">
              <a:solidFill>
                <a:schemeClr val="tx1">
                  <a:lumMod val="75000"/>
                  <a:lumOff val="25000"/>
                </a:schemeClr>
              </a:solidFill>
              <a:cs typeface="+mn-cs"/>
            </a:endParaRPr>
          </a:p>
          <a:p>
            <a:pPr eaLnBrk="1" fontAlgn="auto" hangingPunct="1">
              <a:spcAft>
                <a:spcPts val="0"/>
              </a:spcAft>
              <a:buFont typeface="Wingdings 3" charset="2"/>
              <a:buChar char=""/>
              <a:defRPr/>
            </a:pPr>
            <a:r>
              <a:rPr lang="ja-JP" altLang="en-US" dirty="0" err="1">
                <a:solidFill>
                  <a:schemeClr val="tx1">
                    <a:lumMod val="75000"/>
                    <a:lumOff val="25000"/>
                  </a:schemeClr>
                </a:solidFill>
                <a:cs typeface="+mn-cs"/>
              </a:rPr>
              <a:t>障がい</a:t>
            </a:r>
            <a:r>
              <a:rPr lang="ja-JP" altLang="en-US" dirty="0">
                <a:solidFill>
                  <a:schemeClr val="tx1">
                    <a:lumMod val="75000"/>
                    <a:lumOff val="25000"/>
                  </a:schemeClr>
                </a:solidFill>
                <a:cs typeface="+mn-cs"/>
              </a:rPr>
              <a:t>者</a:t>
            </a:r>
            <a:r>
              <a:rPr lang="ja-JP" altLang="en-US" dirty="0" smtClean="0">
                <a:solidFill>
                  <a:schemeClr val="tx1">
                    <a:lumMod val="75000"/>
                    <a:lumOff val="25000"/>
                  </a:schemeClr>
                </a:solidFill>
                <a:cs typeface="+mn-cs"/>
              </a:rPr>
              <a:t>のみの</a:t>
            </a:r>
            <a:r>
              <a:rPr lang="ja-JP" altLang="en-US" dirty="0">
                <a:solidFill>
                  <a:schemeClr val="tx1">
                    <a:lumMod val="75000"/>
                    <a:lumOff val="25000"/>
                  </a:schemeClr>
                </a:solidFill>
                <a:cs typeface="+mn-cs"/>
              </a:rPr>
              <a:t>使用により現在と同じように「障害者スポーツは別物」となり障がい者スポーツへの理解、</a:t>
            </a:r>
            <a:r>
              <a:rPr lang="ja-JP" altLang="en-US" dirty="0">
                <a:solidFill>
                  <a:srgbClr val="C00000"/>
                </a:solidFill>
                <a:cs typeface="+mn-cs"/>
              </a:rPr>
              <a:t>共生社会の実現に繋がらない</a:t>
            </a:r>
            <a:r>
              <a:rPr lang="ja-JP" altLang="en-US" dirty="0">
                <a:solidFill>
                  <a:schemeClr val="tx1">
                    <a:lumMod val="75000"/>
                    <a:lumOff val="25000"/>
                  </a:schemeClr>
                </a:solidFill>
                <a:cs typeface="+mn-cs"/>
              </a:rPr>
              <a:t>から。</a:t>
            </a:r>
            <a:endParaRPr lang="en-US" altLang="ja-JP" dirty="0" smtClean="0">
              <a:solidFill>
                <a:schemeClr val="tx1">
                  <a:lumMod val="75000"/>
                  <a:lumOff val="25000"/>
                </a:schemeClr>
              </a:solidFill>
              <a:cs typeface="+mn-cs"/>
            </a:endParaRPr>
          </a:p>
          <a:p>
            <a:pPr eaLnBrk="1" fontAlgn="auto" hangingPunct="1">
              <a:spcAft>
                <a:spcPts val="0"/>
              </a:spcAft>
              <a:buFont typeface="Wingdings 3" charset="2"/>
              <a:buChar char=""/>
              <a:defRPr/>
            </a:pPr>
            <a:r>
              <a:rPr lang="ja-JP" altLang="en-US" dirty="0">
                <a:solidFill>
                  <a:schemeClr val="tx1">
                    <a:lumMod val="75000"/>
                    <a:lumOff val="25000"/>
                  </a:schemeClr>
                </a:solidFill>
                <a:cs typeface="+mn-cs"/>
              </a:rPr>
              <a:t>障害者に特化させるより、健常者選手と共用できる施設であるほうが、</a:t>
            </a:r>
            <a:r>
              <a:rPr lang="ja-JP" altLang="en-US" dirty="0">
                <a:solidFill>
                  <a:srgbClr val="C00000"/>
                </a:solidFill>
                <a:cs typeface="+mn-cs"/>
              </a:rPr>
              <a:t>双方にメリット</a:t>
            </a:r>
            <a:r>
              <a:rPr lang="ja-JP" altLang="en-US" dirty="0">
                <a:solidFill>
                  <a:schemeClr val="tx1">
                    <a:lumMod val="75000"/>
                    <a:lumOff val="25000"/>
                  </a:schemeClr>
                </a:solidFill>
                <a:cs typeface="+mn-cs"/>
              </a:rPr>
              <a:t>があると思う。パラ</a:t>
            </a:r>
            <a:r>
              <a:rPr lang="en-US" altLang="ja-JP" dirty="0">
                <a:solidFill>
                  <a:schemeClr val="tx1">
                    <a:lumMod val="75000"/>
                    <a:lumOff val="25000"/>
                  </a:schemeClr>
                </a:solidFill>
                <a:cs typeface="+mn-cs"/>
              </a:rPr>
              <a:t>NTC</a:t>
            </a:r>
            <a:r>
              <a:rPr lang="ja-JP" altLang="en-US" dirty="0">
                <a:solidFill>
                  <a:schemeClr val="tx1">
                    <a:lumMod val="75000"/>
                    <a:lumOff val="25000"/>
                  </a:schemeClr>
                </a:solidFill>
                <a:cs typeface="+mn-cs"/>
              </a:rPr>
              <a:t>の設置による拠点総数の増加</a:t>
            </a:r>
            <a:r>
              <a:rPr lang="ja-JP" altLang="en-US" dirty="0" smtClean="0">
                <a:solidFill>
                  <a:schemeClr val="tx1">
                    <a:lumMod val="75000"/>
                    <a:lumOff val="25000"/>
                  </a:schemeClr>
                </a:solidFill>
                <a:cs typeface="+mn-cs"/>
              </a:rPr>
              <a:t>。</a:t>
            </a:r>
            <a:endParaRPr lang="en-US" altLang="ja-JP" dirty="0" smtClean="0">
              <a:solidFill>
                <a:schemeClr val="tx1">
                  <a:lumMod val="75000"/>
                  <a:lumOff val="25000"/>
                </a:schemeClr>
              </a:solidFill>
              <a:cs typeface="+mn-cs"/>
            </a:endParaRPr>
          </a:p>
          <a:p>
            <a:pPr eaLnBrk="1" fontAlgn="auto" hangingPunct="1">
              <a:spcAft>
                <a:spcPts val="0"/>
              </a:spcAft>
              <a:buFont typeface="Wingdings 3" charset="2"/>
              <a:buChar char=""/>
              <a:defRPr/>
            </a:pPr>
            <a:r>
              <a:rPr lang="ja-JP" altLang="en-US" dirty="0" smtClean="0">
                <a:solidFill>
                  <a:schemeClr val="tx1">
                    <a:lumMod val="75000"/>
                    <a:lumOff val="25000"/>
                  </a:schemeClr>
                </a:solidFill>
                <a:cs typeface="+mn-cs"/>
              </a:rPr>
              <a:t>ナショナルトレセン</a:t>
            </a:r>
            <a:r>
              <a:rPr lang="ja-JP" altLang="en-US" dirty="0">
                <a:solidFill>
                  <a:schemeClr val="tx1">
                    <a:lumMod val="75000"/>
                    <a:lumOff val="25000"/>
                  </a:schemeClr>
                </a:solidFill>
                <a:cs typeface="+mn-cs"/>
              </a:rPr>
              <a:t>については、特に障害者スポーツについては、医療的な観点も必要な部分を見ますと、障害特有の医療的な分野の研究・分析を国リハに、競技力向上の専門機関としてナショナルトレセンの敷地内にトレセンを建設するのが望ましいと思いました</a:t>
            </a:r>
            <a:r>
              <a:rPr lang="ja-JP" altLang="en-US" dirty="0" smtClean="0">
                <a:solidFill>
                  <a:schemeClr val="tx1">
                    <a:lumMod val="75000"/>
                    <a:lumOff val="25000"/>
                  </a:schemeClr>
                </a:solidFill>
                <a:cs typeface="+mn-cs"/>
              </a:rPr>
              <a:t>。</a:t>
            </a:r>
            <a:endParaRPr lang="en-US" altLang="ja-JP" dirty="0">
              <a:solidFill>
                <a:schemeClr val="tx1">
                  <a:lumMod val="75000"/>
                  <a:lumOff val="25000"/>
                </a:schemeClr>
              </a:solidFill>
              <a:cs typeface="+mn-cs"/>
            </a:endParaRPr>
          </a:p>
          <a:p>
            <a:pPr eaLnBrk="1" fontAlgn="auto" hangingPunct="1">
              <a:spcAft>
                <a:spcPts val="0"/>
              </a:spcAft>
              <a:buFont typeface="Wingdings 3" charset="2"/>
              <a:buChar char=""/>
              <a:defRPr/>
            </a:pPr>
            <a:r>
              <a:rPr lang="ja-JP" altLang="en-US" dirty="0">
                <a:solidFill>
                  <a:schemeClr val="tx1">
                    <a:lumMod val="75000"/>
                    <a:lumOff val="25000"/>
                  </a:schemeClr>
                </a:solidFill>
                <a:cs typeface="+mn-cs"/>
              </a:rPr>
              <a:t>パラ選手は、リハビリ施設ではなくトレーニング施設を使う必要がある、という認識を一般に持ってもらいたい。</a:t>
            </a:r>
            <a:r>
              <a:rPr lang="ja-JP" altLang="en-US" dirty="0">
                <a:solidFill>
                  <a:srgbClr val="C00000"/>
                </a:solidFill>
                <a:cs typeface="+mn-cs"/>
              </a:rPr>
              <a:t>五輪選手とパラ選手が区別なく利用できることが前提</a:t>
            </a:r>
            <a:r>
              <a:rPr lang="ja-JP" altLang="en-US" dirty="0">
                <a:solidFill>
                  <a:schemeClr val="tx1">
                    <a:lumMod val="75000"/>
                    <a:lumOff val="25000"/>
                  </a:schemeClr>
                </a:solidFill>
                <a:cs typeface="+mn-cs"/>
              </a:rPr>
              <a:t>。</a:t>
            </a:r>
            <a:endParaRPr lang="en-US" altLang="ja-JP" dirty="0" smtClean="0">
              <a:solidFill>
                <a:schemeClr val="tx1">
                  <a:lumMod val="75000"/>
                  <a:lumOff val="25000"/>
                </a:schemeClr>
              </a:solidFill>
              <a:cs typeface="+mn-cs"/>
            </a:endParaRPr>
          </a:p>
          <a:p>
            <a:pPr eaLnBrk="1" fontAlgn="auto" hangingPunct="1">
              <a:spcAft>
                <a:spcPts val="0"/>
              </a:spcAft>
              <a:buFont typeface="Wingdings 3" charset="2"/>
              <a:buChar char=""/>
              <a:defRPr/>
            </a:pPr>
            <a:r>
              <a:rPr lang="ja-JP" altLang="en-US" dirty="0" smtClean="0">
                <a:solidFill>
                  <a:schemeClr val="tx1">
                    <a:lumMod val="75000"/>
                    <a:lumOff val="25000"/>
                  </a:schemeClr>
                </a:solidFill>
                <a:cs typeface="+mn-cs"/>
              </a:rPr>
              <a:t>オリンピック</a:t>
            </a:r>
            <a:r>
              <a:rPr lang="ja-JP" altLang="en-US" dirty="0">
                <a:solidFill>
                  <a:schemeClr val="tx1">
                    <a:lumMod val="75000"/>
                    <a:lumOff val="25000"/>
                  </a:schemeClr>
                </a:solidFill>
                <a:cs typeface="+mn-cs"/>
              </a:rPr>
              <a:t>、パラリンピックの両組織が同施設を使うメリットパラ選手は、リハビリ施設ではなくトレーニング施設を使う必要がある、という認識を一般に持ってもらいたい</a:t>
            </a:r>
            <a:r>
              <a:rPr lang="ja-JP" altLang="en-US" dirty="0" smtClean="0">
                <a:solidFill>
                  <a:schemeClr val="tx1">
                    <a:lumMod val="75000"/>
                    <a:lumOff val="25000"/>
                  </a:schemeClr>
                </a:solidFill>
                <a:cs typeface="+mn-cs"/>
              </a:rPr>
              <a:t>。一般</a:t>
            </a:r>
            <a:r>
              <a:rPr lang="ja-JP" altLang="en-US" dirty="0">
                <a:solidFill>
                  <a:schemeClr val="tx1">
                    <a:lumMod val="75000"/>
                    <a:lumOff val="25000"/>
                  </a:schemeClr>
                </a:solidFill>
                <a:cs typeface="+mn-cs"/>
              </a:rPr>
              <a:t>競技団体と障害者競技団体の接点も発生することがあげられます。これにより</a:t>
            </a:r>
            <a:r>
              <a:rPr lang="ja-JP" altLang="en-US" dirty="0">
                <a:solidFill>
                  <a:srgbClr val="C00000"/>
                </a:solidFill>
                <a:cs typeface="+mn-cs"/>
              </a:rPr>
              <a:t>情報共有・交換・連携が生まれる可能性</a:t>
            </a:r>
            <a:r>
              <a:rPr lang="ja-JP" altLang="en-US" dirty="0">
                <a:solidFill>
                  <a:schemeClr val="tx1">
                    <a:lumMod val="75000"/>
                    <a:lumOff val="25000"/>
                  </a:schemeClr>
                </a:solidFill>
                <a:cs typeface="+mn-cs"/>
              </a:rPr>
              <a:t>もあるかと思います</a:t>
            </a:r>
            <a:r>
              <a:rPr lang="ja-JP" altLang="en-US" dirty="0" smtClean="0">
                <a:solidFill>
                  <a:schemeClr val="tx1">
                    <a:lumMod val="75000"/>
                    <a:lumOff val="25000"/>
                  </a:schemeClr>
                </a:solidFill>
                <a:cs typeface="+mn-cs"/>
              </a:rPr>
              <a:t>。</a:t>
            </a:r>
            <a:endParaRPr lang="en-US" altLang="ja-JP" dirty="0" smtClean="0">
              <a:solidFill>
                <a:schemeClr val="tx1">
                  <a:lumMod val="75000"/>
                  <a:lumOff val="25000"/>
                </a:schemeClr>
              </a:solidFill>
              <a:cs typeface="+mn-cs"/>
            </a:endParaRPr>
          </a:p>
          <a:p>
            <a:pPr eaLnBrk="1" fontAlgn="auto" hangingPunct="1">
              <a:spcAft>
                <a:spcPts val="0"/>
              </a:spcAft>
              <a:buFont typeface="Wingdings 3" charset="2"/>
              <a:buChar char=""/>
              <a:defRPr/>
            </a:pPr>
            <a:r>
              <a:rPr lang="ja-JP" altLang="en-US" dirty="0" smtClean="0">
                <a:solidFill>
                  <a:schemeClr val="tx1">
                    <a:lumMod val="75000"/>
                    <a:lumOff val="25000"/>
                  </a:schemeClr>
                </a:solidFill>
                <a:cs typeface="+mn-cs"/>
              </a:rPr>
              <a:t>（オリンピック</a:t>
            </a:r>
            <a:r>
              <a:rPr lang="ja-JP" altLang="en-US" dirty="0">
                <a:solidFill>
                  <a:schemeClr val="tx1">
                    <a:lumMod val="75000"/>
                    <a:lumOff val="25000"/>
                  </a:schemeClr>
                </a:solidFill>
                <a:cs typeface="+mn-cs"/>
              </a:rPr>
              <a:t>選手</a:t>
            </a:r>
            <a:r>
              <a:rPr lang="ja-JP" altLang="en-US" dirty="0" smtClean="0">
                <a:solidFill>
                  <a:schemeClr val="tx1">
                    <a:lumMod val="75000"/>
                    <a:lumOff val="25000"/>
                  </a:schemeClr>
                </a:solidFill>
                <a:cs typeface="+mn-cs"/>
              </a:rPr>
              <a:t>とパラリンピック選手の）</a:t>
            </a:r>
            <a:r>
              <a:rPr lang="ja-JP" altLang="en-US" dirty="0" smtClean="0">
                <a:solidFill>
                  <a:srgbClr val="C00000"/>
                </a:solidFill>
                <a:cs typeface="+mn-cs"/>
              </a:rPr>
              <a:t>どちら</a:t>
            </a:r>
            <a:r>
              <a:rPr lang="ja-JP" altLang="en-US" dirty="0">
                <a:solidFill>
                  <a:srgbClr val="C00000"/>
                </a:solidFill>
                <a:cs typeface="+mn-cs"/>
              </a:rPr>
              <a:t>でも使用可能</a:t>
            </a:r>
            <a:r>
              <a:rPr lang="ja-JP" altLang="en-US" dirty="0">
                <a:solidFill>
                  <a:schemeClr val="tx1">
                    <a:lumMod val="75000"/>
                    <a:lumOff val="25000"/>
                  </a:schemeClr>
                </a:solidFill>
                <a:cs typeface="+mn-cs"/>
              </a:rPr>
              <a:t>であればいいと思います。まずは、その壁をなくして欲しいです</a:t>
            </a:r>
            <a:r>
              <a:rPr lang="ja-JP" altLang="en-US" dirty="0" smtClean="0">
                <a:solidFill>
                  <a:schemeClr val="tx1">
                    <a:lumMod val="75000"/>
                    <a:lumOff val="25000"/>
                  </a:schemeClr>
                </a:solidFill>
                <a:cs typeface="+mn-cs"/>
              </a:rPr>
              <a:t>。</a:t>
            </a:r>
            <a:endParaRPr lang="en-US" altLang="ja-JP" dirty="0" smtClean="0">
              <a:solidFill>
                <a:schemeClr val="tx1">
                  <a:lumMod val="75000"/>
                  <a:lumOff val="25000"/>
                </a:schemeClr>
              </a:solidFill>
              <a:cs typeface="+mn-cs"/>
            </a:endParaRPr>
          </a:p>
        </p:txBody>
      </p:sp>
      <p:sp>
        <p:nvSpPr>
          <p:cNvPr id="18436" name="スライド番号プレースホルダー 3"/>
          <p:cNvSpPr>
            <a:spLocks noGrp="1"/>
          </p:cNvSpPr>
          <p:nvPr>
            <p:ph type="sldNum" sz="quarter" idx="12"/>
          </p:nvPr>
        </p:nvSpPr>
        <p:spPr bwMode="auto">
          <a:noFill/>
          <a:ln>
            <a:miter lim="800000"/>
            <a:headEnd/>
            <a:tailEnd/>
          </a:ln>
        </p:spPr>
        <p:txBody>
          <a:bodyPr/>
          <a:lstStyle/>
          <a:p>
            <a:fld id="{5B34580D-6147-4E5C-99A4-962BFEB5E056}" type="slidenum">
              <a:rPr lang="ja-JP" altLang="en-US" smtClean="0">
                <a:cs typeface="メイリオ" pitchFamily="50" charset="-128"/>
              </a:rPr>
              <a:pPr/>
              <a:t>14</a:t>
            </a:fld>
            <a:endParaRPr lang="ja-JP" altLang="en-US" smtClean="0">
              <a:cs typeface="メイリオ" pitchFamily="50"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コンテンツ プレースホルダー 2"/>
          <p:cNvSpPr>
            <a:spLocks noGrp="1"/>
          </p:cNvSpPr>
          <p:nvPr>
            <p:ph idx="1"/>
          </p:nvPr>
        </p:nvSpPr>
        <p:spPr>
          <a:xfrm>
            <a:off x="250825" y="1247775"/>
            <a:ext cx="7273925" cy="5276850"/>
          </a:xfrm>
        </p:spPr>
        <p:txBody>
          <a:bodyPr rtlCol="0">
            <a:noAutofit/>
          </a:bodyPr>
          <a:lstStyle/>
          <a:p>
            <a:pPr eaLnBrk="1" fontAlgn="auto" hangingPunct="1">
              <a:spcAft>
                <a:spcPts val="0"/>
              </a:spcAft>
              <a:buFont typeface="Wingdings 3" charset="2"/>
              <a:buChar char=""/>
              <a:defRPr/>
            </a:pPr>
            <a:r>
              <a:rPr lang="ja-JP" altLang="en-US" sz="1700" dirty="0" smtClean="0">
                <a:solidFill>
                  <a:schemeClr val="tx1">
                    <a:lumMod val="75000"/>
                    <a:lumOff val="25000"/>
                  </a:schemeClr>
                </a:solidFill>
                <a:cs typeface="+mn-cs"/>
              </a:rPr>
              <a:t>一般の日本陸上競技連盟医科学サポートメンバーが行う。動作解析、高所トレーニング効果分析、栄養サポート、医師による診断、リハビリ→足関節などの故障が多いランニング系の選手には下半身を無重力としたランニングマシンを使用。定期的な血液検査や酸素摂取能力や体脂肪検査など基礎データ収集、分析。</a:t>
            </a:r>
            <a:endParaRPr lang="en-US" altLang="ja-JP" sz="1700" dirty="0" smtClean="0">
              <a:solidFill>
                <a:schemeClr val="tx1">
                  <a:lumMod val="75000"/>
                  <a:lumOff val="25000"/>
                </a:schemeClr>
              </a:solidFill>
              <a:cs typeface="+mn-cs"/>
            </a:endParaRPr>
          </a:p>
          <a:p>
            <a:pPr eaLnBrk="1" fontAlgn="auto" hangingPunct="1">
              <a:spcAft>
                <a:spcPts val="0"/>
              </a:spcAft>
              <a:buFont typeface="Wingdings 3" charset="2"/>
              <a:buChar char=""/>
              <a:defRPr/>
            </a:pPr>
            <a:r>
              <a:rPr lang="ja-JP" altLang="en-US" sz="1700" dirty="0" smtClean="0">
                <a:solidFill>
                  <a:schemeClr val="tx1">
                    <a:lumMod val="75000"/>
                    <a:lumOff val="25000"/>
                  </a:schemeClr>
                </a:solidFill>
                <a:cs typeface="+mn-cs"/>
              </a:rPr>
              <a:t>視覚障害選手にとって、自分のフォームをチェックするのはかなり難しいことです。そこで、複数の方向からフォームを撮影した画像を解析して、</a:t>
            </a:r>
            <a:r>
              <a:rPr lang="en-US" altLang="ja-JP" sz="1700" dirty="0" smtClean="0">
                <a:solidFill>
                  <a:schemeClr val="tx1">
                    <a:lumMod val="75000"/>
                    <a:lumOff val="25000"/>
                  </a:schemeClr>
                </a:solidFill>
                <a:cs typeface="+mn-cs"/>
              </a:rPr>
              <a:t>3D</a:t>
            </a:r>
            <a:r>
              <a:rPr lang="ja-JP" altLang="en-US" sz="1700" dirty="0" smtClean="0">
                <a:solidFill>
                  <a:schemeClr val="tx1">
                    <a:lumMod val="75000"/>
                    <a:lumOff val="25000"/>
                  </a:schemeClr>
                </a:solidFill>
                <a:cs typeface="+mn-cs"/>
              </a:rPr>
              <a:t>プリンタで再現することができれば、視覚障害選手のフォーム修正に大きく貢献できると思います。</a:t>
            </a:r>
            <a:endParaRPr lang="en-US" altLang="ja-JP" sz="1700" dirty="0" smtClean="0">
              <a:solidFill>
                <a:schemeClr val="tx1">
                  <a:lumMod val="75000"/>
                  <a:lumOff val="25000"/>
                </a:schemeClr>
              </a:solidFill>
              <a:cs typeface="+mn-cs"/>
            </a:endParaRPr>
          </a:p>
          <a:p>
            <a:pPr eaLnBrk="1" fontAlgn="auto" hangingPunct="1">
              <a:spcAft>
                <a:spcPts val="0"/>
              </a:spcAft>
              <a:buFont typeface="Wingdings 3" charset="2"/>
              <a:buChar char=""/>
              <a:defRPr/>
            </a:pPr>
            <a:r>
              <a:rPr lang="ja-JP" altLang="en-US" sz="1700" dirty="0" smtClean="0">
                <a:solidFill>
                  <a:schemeClr val="tx1">
                    <a:lumMod val="75000"/>
                    <a:lumOff val="25000"/>
                  </a:schemeClr>
                </a:solidFill>
                <a:cs typeface="+mn-cs"/>
              </a:rPr>
              <a:t>専門家によるメンタル講座の開催</a:t>
            </a:r>
            <a:endParaRPr lang="en-US" altLang="ja-JP" sz="1700" dirty="0" smtClean="0">
              <a:solidFill>
                <a:schemeClr val="tx1">
                  <a:lumMod val="75000"/>
                  <a:lumOff val="25000"/>
                </a:schemeClr>
              </a:solidFill>
              <a:cs typeface="+mn-cs"/>
            </a:endParaRPr>
          </a:p>
          <a:p>
            <a:pPr eaLnBrk="1" fontAlgn="auto" hangingPunct="1">
              <a:spcAft>
                <a:spcPts val="0"/>
              </a:spcAft>
              <a:buFont typeface="Wingdings 3" charset="2"/>
              <a:buChar char=""/>
              <a:defRPr/>
            </a:pPr>
            <a:r>
              <a:rPr lang="ja-JP" altLang="en-US" sz="1700" dirty="0">
                <a:solidFill>
                  <a:schemeClr val="tx1">
                    <a:lumMod val="75000"/>
                    <a:lumOff val="25000"/>
                  </a:schemeClr>
                </a:solidFill>
                <a:cs typeface="+mn-cs"/>
              </a:rPr>
              <a:t>コーチ・スタッフは「福祉の専門家」ではなく「スポーツの専門家」であってほしい。</a:t>
            </a:r>
            <a:endParaRPr lang="en-US" altLang="ja-JP" sz="1700" dirty="0">
              <a:solidFill>
                <a:schemeClr val="tx1">
                  <a:lumMod val="75000"/>
                  <a:lumOff val="25000"/>
                </a:schemeClr>
              </a:solidFill>
              <a:cs typeface="+mn-cs"/>
            </a:endParaRPr>
          </a:p>
          <a:p>
            <a:pPr eaLnBrk="1" fontAlgn="auto" hangingPunct="1">
              <a:spcAft>
                <a:spcPts val="0"/>
              </a:spcAft>
              <a:buFont typeface="Wingdings 3" charset="2"/>
              <a:buChar char=""/>
              <a:defRPr/>
            </a:pPr>
            <a:r>
              <a:rPr lang="ja-JP" altLang="en-US" sz="1700" dirty="0">
                <a:solidFill>
                  <a:schemeClr val="tx1">
                    <a:lumMod val="75000"/>
                    <a:lumOff val="25000"/>
                  </a:schemeClr>
                </a:solidFill>
                <a:cs typeface="+mn-cs"/>
              </a:rPr>
              <a:t>日本陸上競技連盟と</a:t>
            </a:r>
            <a:r>
              <a:rPr lang="ja-JP" altLang="en-US" sz="1700" dirty="0" err="1">
                <a:solidFill>
                  <a:schemeClr val="tx1">
                    <a:lumMod val="75000"/>
                    <a:lumOff val="25000"/>
                  </a:schemeClr>
                </a:solidFill>
                <a:cs typeface="+mn-cs"/>
              </a:rPr>
              <a:t>障がい</a:t>
            </a:r>
            <a:r>
              <a:rPr lang="ja-JP" altLang="en-US" sz="1700" dirty="0">
                <a:solidFill>
                  <a:schemeClr val="tx1">
                    <a:lumMod val="75000"/>
                    <a:lumOff val="25000"/>
                  </a:schemeClr>
                </a:solidFill>
                <a:cs typeface="+mn-cs"/>
              </a:rPr>
              <a:t>者陸上競技連盟の組織統一をはかる。</a:t>
            </a:r>
            <a:endParaRPr lang="en-US" altLang="ja-JP" sz="1700" dirty="0">
              <a:solidFill>
                <a:schemeClr val="tx1">
                  <a:lumMod val="75000"/>
                  <a:lumOff val="25000"/>
                </a:schemeClr>
              </a:solidFill>
              <a:cs typeface="+mn-cs"/>
            </a:endParaRPr>
          </a:p>
          <a:p>
            <a:pPr eaLnBrk="1" fontAlgn="auto" hangingPunct="1">
              <a:spcAft>
                <a:spcPts val="0"/>
              </a:spcAft>
              <a:buFont typeface="Wingdings 3" charset="2"/>
              <a:buChar char=""/>
              <a:defRPr/>
            </a:pPr>
            <a:r>
              <a:rPr lang="ja-JP" altLang="en-US" sz="1700" dirty="0">
                <a:solidFill>
                  <a:schemeClr val="tx1">
                    <a:lumMod val="75000"/>
                    <a:lumOff val="25000"/>
                  </a:schemeClr>
                </a:solidFill>
                <a:cs typeface="+mn-cs"/>
              </a:rPr>
              <a:t>ボランティアスタッフの待遇改善。ボランティアであるために、仕事が止まらないような体制づくり。</a:t>
            </a:r>
            <a:endParaRPr lang="en-US" altLang="ja-JP" sz="1700" dirty="0">
              <a:solidFill>
                <a:schemeClr val="tx1">
                  <a:lumMod val="75000"/>
                  <a:lumOff val="25000"/>
                </a:schemeClr>
              </a:solidFill>
              <a:cs typeface="+mn-cs"/>
            </a:endParaRPr>
          </a:p>
          <a:p>
            <a:pPr marL="0" indent="0" eaLnBrk="1" fontAlgn="auto" hangingPunct="1">
              <a:spcAft>
                <a:spcPts val="0"/>
              </a:spcAft>
              <a:buFont typeface="Wingdings 3" charset="2"/>
              <a:buNone/>
              <a:defRPr/>
            </a:pPr>
            <a:r>
              <a:rPr lang="ja-JP" altLang="en-US" sz="1700" dirty="0">
                <a:solidFill>
                  <a:schemeClr val="tx1">
                    <a:lumMod val="75000"/>
                    <a:lumOff val="25000"/>
                  </a:schemeClr>
                </a:solidFill>
                <a:cs typeface="+mn-cs"/>
              </a:rPr>
              <a:t>　　➡アドミニストレーション体制の見直しと強化。</a:t>
            </a:r>
            <a:endParaRPr lang="en-US" altLang="ja-JP" sz="1700" dirty="0">
              <a:solidFill>
                <a:schemeClr val="tx1">
                  <a:lumMod val="75000"/>
                  <a:lumOff val="25000"/>
                </a:schemeClr>
              </a:solidFill>
              <a:cs typeface="+mn-cs"/>
            </a:endParaRPr>
          </a:p>
          <a:p>
            <a:pPr marL="0" indent="0" eaLnBrk="1" fontAlgn="auto" hangingPunct="1">
              <a:spcAft>
                <a:spcPts val="0"/>
              </a:spcAft>
              <a:buFont typeface="Wingdings 3" charset="2"/>
              <a:buNone/>
              <a:defRPr/>
            </a:pPr>
            <a:endParaRPr lang="ja-JP" altLang="en-US" sz="1700" dirty="0" smtClean="0">
              <a:solidFill>
                <a:schemeClr val="tx1">
                  <a:lumMod val="75000"/>
                  <a:lumOff val="25000"/>
                </a:schemeClr>
              </a:solidFill>
              <a:cs typeface="+mn-cs"/>
            </a:endParaRPr>
          </a:p>
        </p:txBody>
      </p:sp>
      <p:sp>
        <p:nvSpPr>
          <p:cNvPr id="19459" name="スライド番号プレースホルダー 3"/>
          <p:cNvSpPr>
            <a:spLocks noGrp="1"/>
          </p:cNvSpPr>
          <p:nvPr>
            <p:ph type="sldNum" sz="quarter" idx="12"/>
          </p:nvPr>
        </p:nvSpPr>
        <p:spPr bwMode="auto">
          <a:noFill/>
          <a:ln>
            <a:miter lim="800000"/>
            <a:headEnd/>
            <a:tailEnd/>
          </a:ln>
        </p:spPr>
        <p:txBody>
          <a:bodyPr/>
          <a:lstStyle/>
          <a:p>
            <a:fld id="{A62A7274-023D-4A15-80C3-D60FD80BAFA0}" type="slidenum">
              <a:rPr lang="ja-JP" altLang="en-US" smtClean="0">
                <a:cs typeface="メイリオ" pitchFamily="50" charset="-128"/>
              </a:rPr>
              <a:pPr/>
              <a:t>15</a:t>
            </a:fld>
            <a:endParaRPr lang="ja-JP" altLang="en-US" smtClean="0">
              <a:cs typeface="メイリオ" pitchFamily="50"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12725" y="787400"/>
            <a:ext cx="7312025" cy="5834063"/>
          </a:xfrm>
        </p:spPr>
        <p:txBody>
          <a:bodyPr rtlCol="0">
            <a:normAutofit fontScale="92500" lnSpcReduction="10000"/>
          </a:bodyPr>
          <a:lstStyle/>
          <a:p>
            <a:pPr eaLnBrk="1" fontAlgn="auto" hangingPunct="1">
              <a:spcAft>
                <a:spcPts val="0"/>
              </a:spcAft>
              <a:buFont typeface="Wingdings 3" charset="2"/>
              <a:buChar char=""/>
              <a:defRPr/>
            </a:pPr>
            <a:r>
              <a:rPr lang="ja-JP" altLang="en-US" dirty="0" smtClean="0">
                <a:solidFill>
                  <a:srgbClr val="C00000"/>
                </a:solidFill>
                <a:cs typeface="+mn-cs"/>
              </a:rPr>
              <a:t>ユニバーサルデザインを</a:t>
            </a:r>
            <a:endParaRPr lang="en-US" altLang="ja-JP" dirty="0" smtClean="0">
              <a:solidFill>
                <a:srgbClr val="C00000"/>
              </a:solidFill>
              <a:cs typeface="+mn-cs"/>
            </a:endParaRPr>
          </a:p>
          <a:p>
            <a:pPr lvl="1" eaLnBrk="1" fontAlgn="auto" hangingPunct="1">
              <a:spcAft>
                <a:spcPts val="0"/>
              </a:spcAft>
              <a:buFont typeface="+mj-lt"/>
              <a:buAutoNum type="arabicPeriod"/>
              <a:defRPr/>
            </a:pPr>
            <a:r>
              <a:rPr lang="ja-JP" altLang="en-US" dirty="0" smtClean="0">
                <a:solidFill>
                  <a:schemeClr val="tx1">
                    <a:lumMod val="75000"/>
                    <a:lumOff val="25000"/>
                  </a:schemeClr>
                </a:solidFill>
                <a:cs typeface="+mn-cs"/>
              </a:rPr>
              <a:t>車いすスポーツに対して：体育館</a:t>
            </a:r>
            <a:r>
              <a:rPr lang="ja-JP" altLang="ja-JP" dirty="0">
                <a:solidFill>
                  <a:schemeClr val="tx1">
                    <a:lumMod val="75000"/>
                    <a:lumOff val="25000"/>
                  </a:schemeClr>
                </a:solidFill>
                <a:latin typeface="メイリオ" panose="020B0604030504040204" pitchFamily="50" charset="-128"/>
                <a:cs typeface="+mn-cs"/>
              </a:rPr>
              <a:t>体育館（コート）の床面にブレーキ痕が付くため使用に消極的な意見を聞くが現在は、メーカーがタイヤ跡が</a:t>
            </a:r>
            <a:r>
              <a:rPr lang="ja-JP" altLang="ja-JP" dirty="0" smtClean="0">
                <a:solidFill>
                  <a:schemeClr val="tx1">
                    <a:lumMod val="75000"/>
                    <a:lumOff val="25000"/>
                  </a:schemeClr>
                </a:solidFill>
                <a:latin typeface="メイリオ" panose="020B0604030504040204" pitchFamily="50" charset="-128"/>
                <a:cs typeface="+mn-cs"/>
              </a:rPr>
              <a:t>付きにく</a:t>
            </a:r>
            <a:r>
              <a:rPr lang="ja-JP" altLang="en-US" dirty="0" smtClean="0">
                <a:solidFill>
                  <a:schemeClr val="tx1">
                    <a:lumMod val="75000"/>
                    <a:lumOff val="25000"/>
                  </a:schemeClr>
                </a:solidFill>
                <a:latin typeface="メイリオ" panose="020B0604030504040204" pitchFamily="50" charset="-128"/>
                <a:cs typeface="+mn-cs"/>
              </a:rPr>
              <a:t>い</a:t>
            </a:r>
            <a:r>
              <a:rPr lang="ja-JP" altLang="ja-JP" dirty="0" smtClean="0">
                <a:solidFill>
                  <a:schemeClr val="tx1">
                    <a:lumMod val="75000"/>
                    <a:lumOff val="25000"/>
                  </a:schemeClr>
                </a:solidFill>
                <a:latin typeface="メイリオ" panose="020B0604030504040204" pitchFamily="50" charset="-128"/>
                <a:cs typeface="+mn-cs"/>
              </a:rPr>
              <a:t>タイヤ</a:t>
            </a:r>
            <a:r>
              <a:rPr lang="ja-JP" altLang="ja-JP" dirty="0">
                <a:solidFill>
                  <a:schemeClr val="tx1">
                    <a:lumMod val="75000"/>
                    <a:lumOff val="25000"/>
                  </a:schemeClr>
                </a:solidFill>
                <a:latin typeface="メイリオ" panose="020B0604030504040204" pitchFamily="50" charset="-128"/>
                <a:cs typeface="+mn-cs"/>
              </a:rPr>
              <a:t>の開発なども行われている。</a:t>
            </a:r>
            <a:r>
              <a:rPr lang="ja-JP" altLang="ja-JP" sz="1050" dirty="0">
                <a:solidFill>
                  <a:schemeClr val="tx1"/>
                </a:solidFill>
                <a:cs typeface="+mn-cs"/>
              </a:rPr>
              <a:t> </a:t>
            </a:r>
            <a:r>
              <a:rPr lang="ja-JP" altLang="en-US" dirty="0" smtClean="0">
                <a:solidFill>
                  <a:schemeClr val="tx1">
                    <a:lumMod val="75000"/>
                    <a:lumOff val="25000"/>
                  </a:schemeClr>
                </a:solidFill>
                <a:cs typeface="+mn-cs"/>
              </a:rPr>
              <a:t>。</a:t>
            </a:r>
            <a:endParaRPr lang="en-US" altLang="ja-JP" dirty="0" smtClean="0">
              <a:solidFill>
                <a:schemeClr val="tx1">
                  <a:lumMod val="75000"/>
                  <a:lumOff val="25000"/>
                </a:schemeClr>
              </a:solidFill>
              <a:cs typeface="+mn-cs"/>
            </a:endParaRPr>
          </a:p>
          <a:p>
            <a:pPr lvl="1" eaLnBrk="1" fontAlgn="auto" hangingPunct="1">
              <a:spcAft>
                <a:spcPts val="0"/>
              </a:spcAft>
              <a:buFont typeface="+mj-lt"/>
              <a:buAutoNum type="arabicPeriod"/>
              <a:defRPr/>
            </a:pPr>
            <a:r>
              <a:rPr lang="ja-JP" altLang="en-US" dirty="0" smtClean="0">
                <a:solidFill>
                  <a:schemeClr val="tx1">
                    <a:lumMod val="75000"/>
                    <a:lumOff val="25000"/>
                  </a:schemeClr>
                </a:solidFill>
                <a:cs typeface="+mn-cs"/>
              </a:rPr>
              <a:t>視覚障害者への配慮</a:t>
            </a:r>
            <a:r>
              <a:rPr lang="ja-JP" altLang="en-US" dirty="0" smtClean="0">
                <a:solidFill>
                  <a:schemeClr val="tx1">
                    <a:lumMod val="75000"/>
                    <a:lumOff val="25000"/>
                  </a:schemeClr>
                </a:solidFill>
                <a:cs typeface="+mn-cs"/>
                <a:sym typeface="Wingdings" panose="05000000000000000000" pitchFamily="2" charset="2"/>
              </a:rPr>
              <a:t>：</a:t>
            </a:r>
            <a:r>
              <a:rPr lang="ja-JP" altLang="en-US" dirty="0">
                <a:solidFill>
                  <a:schemeClr val="tx1">
                    <a:lumMod val="75000"/>
                    <a:lumOff val="25000"/>
                  </a:schemeClr>
                </a:solidFill>
                <a:cs typeface="+mn-cs"/>
                <a:sym typeface="Wingdings" panose="05000000000000000000" pitchFamily="2" charset="2"/>
              </a:rPr>
              <a:t>（１）</a:t>
            </a:r>
            <a:r>
              <a:rPr lang="ja-JP" altLang="en-US" dirty="0">
                <a:solidFill>
                  <a:schemeClr val="tx1">
                    <a:lumMod val="75000"/>
                    <a:lumOff val="25000"/>
                  </a:schemeClr>
                </a:solidFill>
                <a:cs typeface="+mn-cs"/>
              </a:rPr>
              <a:t>視覚障害</a:t>
            </a:r>
            <a:r>
              <a:rPr lang="en-US" altLang="ja-JP" dirty="0">
                <a:solidFill>
                  <a:schemeClr val="tx1">
                    <a:lumMod val="75000"/>
                    <a:lumOff val="25000"/>
                  </a:schemeClr>
                </a:solidFill>
                <a:cs typeface="+mn-cs"/>
              </a:rPr>
              <a:t>(</a:t>
            </a:r>
            <a:r>
              <a:rPr lang="ja-JP" altLang="en-US" dirty="0">
                <a:solidFill>
                  <a:schemeClr val="tx1">
                    <a:lumMod val="75000"/>
                    <a:lumOff val="25000"/>
                  </a:schemeClr>
                </a:solidFill>
                <a:cs typeface="+mn-cs"/>
              </a:rPr>
              <a:t>特にロービジョン</a:t>
            </a:r>
            <a:r>
              <a:rPr lang="en-US" altLang="ja-JP" dirty="0" smtClean="0">
                <a:solidFill>
                  <a:schemeClr val="tx1">
                    <a:lumMod val="75000"/>
                    <a:lumOff val="25000"/>
                  </a:schemeClr>
                </a:solidFill>
                <a:cs typeface="+mn-cs"/>
              </a:rPr>
              <a:t>)</a:t>
            </a:r>
            <a:r>
              <a:rPr lang="ja-JP" altLang="en-US" dirty="0" err="1" smtClean="0">
                <a:solidFill>
                  <a:schemeClr val="tx1">
                    <a:lumMod val="75000"/>
                    <a:lumOff val="25000"/>
                  </a:schemeClr>
                </a:solidFill>
                <a:cs typeface="+mn-cs"/>
              </a:rPr>
              <a:t>への</a:t>
            </a:r>
            <a:r>
              <a:rPr lang="ja-JP" altLang="en-US" dirty="0" smtClean="0">
                <a:solidFill>
                  <a:schemeClr val="tx1">
                    <a:lumMod val="75000"/>
                    <a:lumOff val="25000"/>
                  </a:schemeClr>
                </a:solidFill>
                <a:cs typeface="+mn-cs"/>
              </a:rPr>
              <a:t>配慮。視覚障害には全盲だけでなくロービジョンの人への配慮を求めたい。たとえば、文字</a:t>
            </a:r>
            <a:r>
              <a:rPr lang="ja-JP" altLang="en-US" dirty="0">
                <a:solidFill>
                  <a:schemeClr val="tx1">
                    <a:lumMod val="75000"/>
                    <a:lumOff val="25000"/>
                  </a:schemeClr>
                </a:solidFill>
                <a:cs typeface="+mn-cs"/>
              </a:rPr>
              <a:t>を大きくしたり、表示の位置を工夫したり、色のコントラストをはっきりさせたり、段差の存在をわかりやすくするなどの工夫</a:t>
            </a:r>
            <a:r>
              <a:rPr lang="ja-JP" altLang="en-US" dirty="0" smtClean="0">
                <a:solidFill>
                  <a:schemeClr val="tx1">
                    <a:lumMod val="75000"/>
                    <a:lumOff val="25000"/>
                  </a:schemeClr>
                </a:solidFill>
                <a:cs typeface="+mn-cs"/>
              </a:rPr>
              <a:t>が必要。</a:t>
            </a:r>
            <a:endParaRPr lang="en-US" altLang="ja-JP" dirty="0" smtClean="0">
              <a:solidFill>
                <a:schemeClr val="tx1">
                  <a:lumMod val="75000"/>
                  <a:lumOff val="25000"/>
                </a:schemeClr>
              </a:solidFill>
              <a:cs typeface="+mn-cs"/>
            </a:endParaRPr>
          </a:p>
          <a:p>
            <a:pPr eaLnBrk="1" fontAlgn="auto" hangingPunct="1">
              <a:spcAft>
                <a:spcPts val="0"/>
              </a:spcAft>
              <a:buFont typeface="Wingdings 3" charset="2"/>
              <a:buChar char=""/>
              <a:defRPr/>
            </a:pPr>
            <a:r>
              <a:rPr lang="ja-JP" altLang="en-US" dirty="0" smtClean="0">
                <a:solidFill>
                  <a:schemeClr val="tx1">
                    <a:lumMod val="75000"/>
                    <a:lumOff val="25000"/>
                  </a:schemeClr>
                </a:solidFill>
                <a:cs typeface="+mn-cs"/>
              </a:rPr>
              <a:t>医療サポートと拠点に対して：リハビリテーションではなく、スポーツ傷害に対応する医療サポートを基本として体制を構築してほしい。</a:t>
            </a:r>
            <a:endParaRPr lang="en-US" altLang="ja-JP" dirty="0" smtClean="0">
              <a:solidFill>
                <a:schemeClr val="tx1">
                  <a:lumMod val="75000"/>
                  <a:lumOff val="25000"/>
                </a:schemeClr>
              </a:solidFill>
              <a:cs typeface="+mn-cs"/>
            </a:endParaRPr>
          </a:p>
          <a:p>
            <a:pPr eaLnBrk="1" fontAlgn="auto" hangingPunct="1">
              <a:spcAft>
                <a:spcPts val="0"/>
              </a:spcAft>
              <a:buFont typeface="Wingdings 3" charset="2"/>
              <a:buChar char=""/>
              <a:defRPr/>
            </a:pPr>
            <a:r>
              <a:rPr lang="ja-JP" altLang="en-US" dirty="0" smtClean="0">
                <a:solidFill>
                  <a:schemeClr val="tx1">
                    <a:lumMod val="75000"/>
                    <a:lumOff val="25000"/>
                  </a:schemeClr>
                </a:solidFill>
                <a:cs typeface="+mn-cs"/>
              </a:rPr>
              <a:t>交通の便の良い場所</a:t>
            </a:r>
            <a:r>
              <a:rPr lang="ja-JP" altLang="en-US" dirty="0" smtClean="0">
                <a:solidFill>
                  <a:schemeClr val="tx1">
                    <a:lumMod val="75000"/>
                    <a:lumOff val="25000"/>
                  </a:schemeClr>
                </a:solidFill>
                <a:cs typeface="+mn-cs"/>
                <a:sym typeface="Wingdings" panose="05000000000000000000" pitchFamily="2" charset="2"/>
              </a:rPr>
              <a:t>：</a:t>
            </a:r>
            <a:r>
              <a:rPr lang="en-US" altLang="ja-JP" dirty="0" smtClean="0">
                <a:solidFill>
                  <a:schemeClr val="tx1">
                    <a:lumMod val="75000"/>
                    <a:lumOff val="25000"/>
                  </a:schemeClr>
                </a:solidFill>
                <a:cs typeface="+mn-cs"/>
                <a:sym typeface="Wingdings" panose="05000000000000000000" pitchFamily="2" charset="2"/>
              </a:rPr>
              <a:t/>
            </a:r>
            <a:br>
              <a:rPr lang="en-US" altLang="ja-JP" dirty="0" smtClean="0">
                <a:solidFill>
                  <a:schemeClr val="tx1">
                    <a:lumMod val="75000"/>
                    <a:lumOff val="25000"/>
                  </a:schemeClr>
                </a:solidFill>
                <a:cs typeface="+mn-cs"/>
                <a:sym typeface="Wingdings" panose="05000000000000000000" pitchFamily="2" charset="2"/>
              </a:rPr>
            </a:br>
            <a:r>
              <a:rPr lang="ja-JP" altLang="en-US" dirty="0" smtClean="0">
                <a:solidFill>
                  <a:schemeClr val="tx1">
                    <a:lumMod val="75000"/>
                    <a:lumOff val="25000"/>
                  </a:schemeClr>
                </a:solidFill>
                <a:cs typeface="+mn-cs"/>
                <a:sym typeface="Wingdings" panose="05000000000000000000" pitchFamily="2" charset="2"/>
              </a:rPr>
              <a:t>（１）</a:t>
            </a:r>
            <a:r>
              <a:rPr lang="ja-JP" altLang="en-US" dirty="0" smtClean="0">
                <a:solidFill>
                  <a:schemeClr val="tx1">
                    <a:lumMod val="75000"/>
                    <a:lumOff val="25000"/>
                  </a:schemeClr>
                </a:solidFill>
                <a:cs typeface="+mn-cs"/>
              </a:rPr>
              <a:t>施設</a:t>
            </a:r>
            <a:r>
              <a:rPr lang="ja-JP" altLang="en-US" dirty="0">
                <a:solidFill>
                  <a:schemeClr val="tx1">
                    <a:lumMod val="75000"/>
                    <a:lumOff val="25000"/>
                  </a:schemeClr>
                </a:solidFill>
                <a:cs typeface="+mn-cs"/>
              </a:rPr>
              <a:t>までの交通等移動利便性の</a:t>
            </a:r>
            <a:r>
              <a:rPr lang="ja-JP" altLang="en-US" dirty="0" smtClean="0">
                <a:solidFill>
                  <a:schemeClr val="tx1">
                    <a:lumMod val="75000"/>
                    <a:lumOff val="25000"/>
                  </a:schemeClr>
                </a:solidFill>
                <a:cs typeface="+mn-cs"/>
              </a:rPr>
              <a:t>確保。</a:t>
            </a:r>
            <a:r>
              <a:rPr lang="en-US" altLang="ja-JP" dirty="0" smtClean="0">
                <a:solidFill>
                  <a:schemeClr val="tx1">
                    <a:lumMod val="75000"/>
                    <a:lumOff val="25000"/>
                  </a:schemeClr>
                </a:solidFill>
                <a:cs typeface="+mn-cs"/>
              </a:rPr>
              <a:t/>
            </a:r>
            <a:br>
              <a:rPr lang="en-US" altLang="ja-JP" dirty="0" smtClean="0">
                <a:solidFill>
                  <a:schemeClr val="tx1">
                    <a:lumMod val="75000"/>
                    <a:lumOff val="25000"/>
                  </a:schemeClr>
                </a:solidFill>
                <a:cs typeface="+mn-cs"/>
              </a:rPr>
            </a:br>
            <a:r>
              <a:rPr lang="ja-JP" altLang="en-US" dirty="0" smtClean="0">
                <a:solidFill>
                  <a:schemeClr val="tx1">
                    <a:lumMod val="75000"/>
                    <a:lumOff val="25000"/>
                  </a:schemeClr>
                </a:solidFill>
                <a:cs typeface="+mn-cs"/>
              </a:rPr>
              <a:t>（２）自力</a:t>
            </a:r>
            <a:r>
              <a:rPr lang="ja-JP" altLang="en-US" dirty="0">
                <a:solidFill>
                  <a:schemeClr val="tx1">
                    <a:lumMod val="75000"/>
                    <a:lumOff val="25000"/>
                  </a:schemeClr>
                </a:solidFill>
                <a:cs typeface="+mn-cs"/>
              </a:rPr>
              <a:t>で安全に来れる場所、移動が容易な場所がいいですね</a:t>
            </a:r>
            <a:r>
              <a:rPr lang="ja-JP" altLang="en-US" dirty="0" smtClean="0">
                <a:solidFill>
                  <a:schemeClr val="tx1">
                    <a:lumMod val="75000"/>
                    <a:lumOff val="25000"/>
                  </a:schemeClr>
                </a:solidFill>
                <a:cs typeface="+mn-cs"/>
              </a:rPr>
              <a:t>。（３）設置</a:t>
            </a:r>
            <a:r>
              <a:rPr lang="ja-JP" altLang="en-US" dirty="0">
                <a:solidFill>
                  <a:schemeClr val="tx1">
                    <a:lumMod val="75000"/>
                    <a:lumOff val="25000"/>
                  </a:schemeClr>
                </a:solidFill>
                <a:cs typeface="+mn-cs"/>
              </a:rPr>
              <a:t>場所は全国から選手がアクセスしやすい場所。選手の移動手段は電車</a:t>
            </a:r>
            <a:r>
              <a:rPr lang="ja-JP" altLang="en-US" dirty="0" smtClean="0">
                <a:solidFill>
                  <a:schemeClr val="tx1">
                    <a:lumMod val="75000"/>
                    <a:lumOff val="25000"/>
                  </a:schemeClr>
                </a:solidFill>
                <a:cs typeface="+mn-cs"/>
              </a:rPr>
              <a:t>、飛行機</a:t>
            </a:r>
            <a:r>
              <a:rPr lang="ja-JP" altLang="en-US" dirty="0">
                <a:solidFill>
                  <a:schemeClr val="tx1">
                    <a:lumMod val="75000"/>
                    <a:lumOff val="25000"/>
                  </a:schemeClr>
                </a:solidFill>
                <a:cs typeface="+mn-cs"/>
              </a:rPr>
              <a:t>、クルマなどさまざま。これらに対応できる場所がよい</a:t>
            </a:r>
            <a:r>
              <a:rPr lang="ja-JP" altLang="en-US" dirty="0" smtClean="0">
                <a:solidFill>
                  <a:schemeClr val="tx1">
                    <a:lumMod val="75000"/>
                    <a:lumOff val="25000"/>
                  </a:schemeClr>
                </a:solidFill>
                <a:cs typeface="+mn-cs"/>
              </a:rPr>
              <a:t>。</a:t>
            </a:r>
            <a:endParaRPr lang="en-US" altLang="ja-JP" dirty="0" smtClean="0">
              <a:solidFill>
                <a:schemeClr val="tx1">
                  <a:lumMod val="75000"/>
                  <a:lumOff val="25000"/>
                </a:schemeClr>
              </a:solidFill>
              <a:cs typeface="+mn-cs"/>
            </a:endParaRPr>
          </a:p>
          <a:p>
            <a:pPr eaLnBrk="1" fontAlgn="auto" hangingPunct="1">
              <a:spcAft>
                <a:spcPts val="0"/>
              </a:spcAft>
              <a:buFont typeface="Wingdings 3" charset="2"/>
              <a:buChar char=""/>
              <a:defRPr/>
            </a:pPr>
            <a:r>
              <a:rPr lang="ja-JP" altLang="en-US" dirty="0" smtClean="0">
                <a:solidFill>
                  <a:schemeClr val="tx1">
                    <a:lumMod val="75000"/>
                    <a:lumOff val="25000"/>
                  </a:schemeClr>
                </a:solidFill>
                <a:cs typeface="+mn-cs"/>
              </a:rPr>
              <a:t>海外</a:t>
            </a:r>
            <a:r>
              <a:rPr lang="ja-JP" altLang="en-US" dirty="0">
                <a:solidFill>
                  <a:schemeClr val="tx1">
                    <a:lumMod val="75000"/>
                    <a:lumOff val="25000"/>
                  </a:schemeClr>
                </a:solidFill>
                <a:cs typeface="+mn-cs"/>
              </a:rPr>
              <a:t>遠征前の事前合宿の際に時差調整が行えるように体育館や食堂など施設が</a:t>
            </a:r>
            <a:r>
              <a:rPr lang="en-US" altLang="ja-JP" dirty="0">
                <a:solidFill>
                  <a:schemeClr val="tx1">
                    <a:lumMod val="75000"/>
                    <a:lumOff val="25000"/>
                  </a:schemeClr>
                </a:solidFill>
                <a:cs typeface="+mn-cs"/>
              </a:rPr>
              <a:t>24</a:t>
            </a:r>
            <a:r>
              <a:rPr lang="ja-JP" altLang="en-US" dirty="0" smtClean="0">
                <a:solidFill>
                  <a:schemeClr val="tx1">
                    <a:lumMod val="75000"/>
                    <a:lumOff val="25000"/>
                  </a:schemeClr>
                </a:solidFill>
                <a:cs typeface="+mn-cs"/>
              </a:rPr>
              <a:t>時間に。</a:t>
            </a:r>
            <a:endParaRPr lang="en-US" altLang="ja-JP" dirty="0" smtClean="0">
              <a:solidFill>
                <a:schemeClr val="tx1">
                  <a:lumMod val="75000"/>
                  <a:lumOff val="25000"/>
                </a:schemeClr>
              </a:solidFill>
              <a:cs typeface="+mn-cs"/>
            </a:endParaRPr>
          </a:p>
          <a:p>
            <a:pPr eaLnBrk="1" fontAlgn="auto" hangingPunct="1">
              <a:spcAft>
                <a:spcPts val="0"/>
              </a:spcAft>
              <a:buFont typeface="Wingdings 3" charset="2"/>
              <a:buChar char=""/>
              <a:defRPr/>
            </a:pPr>
            <a:r>
              <a:rPr lang="ja-JP" altLang="en-US" dirty="0">
                <a:solidFill>
                  <a:schemeClr val="tx1">
                    <a:lumMod val="75000"/>
                    <a:lumOff val="25000"/>
                  </a:schemeClr>
                </a:solidFill>
                <a:cs typeface="+mn-cs"/>
              </a:rPr>
              <a:t>パラリンピック選手の</a:t>
            </a:r>
            <a:r>
              <a:rPr lang="en-US" altLang="ja-JP" dirty="0">
                <a:solidFill>
                  <a:schemeClr val="tx1">
                    <a:lumMod val="75000"/>
                    <a:lumOff val="25000"/>
                  </a:schemeClr>
                </a:solidFill>
                <a:cs typeface="+mn-cs"/>
              </a:rPr>
              <a:t>NTC</a:t>
            </a:r>
            <a:r>
              <a:rPr lang="ja-JP" altLang="en-US" dirty="0">
                <a:solidFill>
                  <a:schemeClr val="tx1">
                    <a:lumMod val="75000"/>
                    <a:lumOff val="25000"/>
                  </a:schemeClr>
                </a:solidFill>
                <a:cs typeface="+mn-cs"/>
              </a:rPr>
              <a:t>利用については、</a:t>
            </a:r>
            <a:r>
              <a:rPr lang="en-US" altLang="ja-JP" dirty="0">
                <a:solidFill>
                  <a:schemeClr val="tx1">
                    <a:lumMod val="75000"/>
                    <a:lumOff val="25000"/>
                  </a:schemeClr>
                </a:solidFill>
                <a:cs typeface="+mn-cs"/>
              </a:rPr>
              <a:t>JOC</a:t>
            </a:r>
            <a:r>
              <a:rPr lang="ja-JP" altLang="en-US" dirty="0">
                <a:solidFill>
                  <a:schemeClr val="tx1">
                    <a:lumMod val="75000"/>
                    <a:lumOff val="25000"/>
                  </a:schemeClr>
                </a:solidFill>
                <a:cs typeface="+mn-cs"/>
              </a:rPr>
              <a:t>加盟競技団体と連携している先行競技団体の</a:t>
            </a:r>
            <a:r>
              <a:rPr lang="ja-JP" altLang="en-US" dirty="0" smtClean="0">
                <a:solidFill>
                  <a:schemeClr val="tx1">
                    <a:lumMod val="75000"/>
                    <a:lumOff val="25000"/>
                  </a:schemeClr>
                </a:solidFill>
                <a:cs typeface="+mn-cs"/>
              </a:rPr>
              <a:t>使用実態</a:t>
            </a:r>
            <a:r>
              <a:rPr lang="ja-JP" altLang="en-US" dirty="0">
                <a:solidFill>
                  <a:schemeClr val="tx1">
                    <a:lumMod val="75000"/>
                    <a:lumOff val="25000"/>
                  </a:schemeClr>
                </a:solidFill>
                <a:cs typeface="+mn-cs"/>
              </a:rPr>
              <a:t>、使用実績の中で見えてきた</a:t>
            </a:r>
            <a:r>
              <a:rPr lang="ja-JP" altLang="en-US" dirty="0" smtClean="0">
                <a:solidFill>
                  <a:schemeClr val="tx1">
                    <a:lumMod val="75000"/>
                    <a:lumOff val="25000"/>
                  </a:schemeClr>
                </a:solidFill>
                <a:cs typeface="+mn-cs"/>
              </a:rPr>
              <a:t>課題を</a:t>
            </a:r>
            <a:r>
              <a:rPr lang="ja-JP" altLang="en-US" dirty="0">
                <a:solidFill>
                  <a:schemeClr val="tx1">
                    <a:lumMod val="75000"/>
                    <a:lumOff val="25000"/>
                  </a:schemeClr>
                </a:solidFill>
                <a:cs typeface="+mn-cs"/>
              </a:rPr>
              <a:t>検証することも</a:t>
            </a:r>
            <a:r>
              <a:rPr lang="ja-JP" altLang="en-US" dirty="0" smtClean="0">
                <a:solidFill>
                  <a:schemeClr val="tx1">
                    <a:lumMod val="75000"/>
                    <a:lumOff val="25000"/>
                  </a:schemeClr>
                </a:solidFill>
                <a:cs typeface="+mn-cs"/>
              </a:rPr>
              <a:t>有用。</a:t>
            </a:r>
            <a:r>
              <a:rPr lang="ja-JP" altLang="en-US" dirty="0">
                <a:solidFill>
                  <a:schemeClr val="tx1">
                    <a:lumMod val="75000"/>
                    <a:lumOff val="25000"/>
                  </a:schemeClr>
                </a:solidFill>
                <a:cs typeface="+mn-cs"/>
              </a:rPr>
              <a:t>例えば、水泳、卓球、テニス、自転車など</a:t>
            </a:r>
            <a:r>
              <a:rPr lang="ja-JP" altLang="en-US" dirty="0" smtClean="0">
                <a:solidFill>
                  <a:schemeClr val="tx1">
                    <a:lumMod val="75000"/>
                    <a:lumOff val="25000"/>
                  </a:schemeClr>
                </a:solidFill>
                <a:cs typeface="+mn-cs"/>
              </a:rPr>
              <a:t>。</a:t>
            </a:r>
            <a:endParaRPr lang="en-US" altLang="ja-JP" dirty="0" smtClean="0">
              <a:solidFill>
                <a:schemeClr val="tx1">
                  <a:lumMod val="75000"/>
                  <a:lumOff val="25000"/>
                </a:schemeClr>
              </a:solidFill>
              <a:cs typeface="+mn-cs"/>
            </a:endParaRPr>
          </a:p>
          <a:p>
            <a:pPr marL="0" indent="0" eaLnBrk="1" fontAlgn="auto" hangingPunct="1">
              <a:spcAft>
                <a:spcPts val="0"/>
              </a:spcAft>
              <a:buFont typeface="Wingdings 3" charset="2"/>
              <a:buNone/>
              <a:defRPr/>
            </a:pPr>
            <a:endParaRPr lang="en-US" altLang="ja-JP" dirty="0">
              <a:solidFill>
                <a:schemeClr val="tx1">
                  <a:lumMod val="75000"/>
                  <a:lumOff val="25000"/>
                </a:schemeClr>
              </a:solidFill>
              <a:cs typeface="+mn-cs"/>
            </a:endParaRPr>
          </a:p>
          <a:p>
            <a:pPr eaLnBrk="1" fontAlgn="auto" hangingPunct="1">
              <a:spcAft>
                <a:spcPts val="0"/>
              </a:spcAft>
              <a:buFont typeface="Wingdings 3" charset="2"/>
              <a:buChar char=""/>
              <a:defRPr/>
            </a:pPr>
            <a:endParaRPr lang="ja-JP" altLang="en-US" dirty="0">
              <a:solidFill>
                <a:schemeClr val="tx1">
                  <a:lumMod val="75000"/>
                  <a:lumOff val="25000"/>
                </a:schemeClr>
              </a:solidFill>
              <a:cs typeface="+mn-cs"/>
            </a:endParaRPr>
          </a:p>
          <a:p>
            <a:pPr eaLnBrk="1" fontAlgn="auto" hangingPunct="1">
              <a:spcAft>
                <a:spcPts val="0"/>
              </a:spcAft>
              <a:buFont typeface="Wingdings 3" charset="2"/>
              <a:buChar char=""/>
              <a:defRPr/>
            </a:pPr>
            <a:endParaRPr lang="ja-JP" altLang="en-US" dirty="0">
              <a:solidFill>
                <a:schemeClr val="tx1">
                  <a:lumMod val="75000"/>
                  <a:lumOff val="25000"/>
                </a:schemeClr>
              </a:solidFill>
              <a:cs typeface="+mn-cs"/>
            </a:endParaRPr>
          </a:p>
        </p:txBody>
      </p:sp>
      <p:sp>
        <p:nvSpPr>
          <p:cNvPr id="20483" name="スライド番号プレースホルダー 3"/>
          <p:cNvSpPr>
            <a:spLocks noGrp="1"/>
          </p:cNvSpPr>
          <p:nvPr>
            <p:ph type="sldNum" sz="quarter" idx="12"/>
          </p:nvPr>
        </p:nvSpPr>
        <p:spPr bwMode="auto">
          <a:noFill/>
          <a:ln>
            <a:miter lim="800000"/>
            <a:headEnd/>
            <a:tailEnd/>
          </a:ln>
        </p:spPr>
        <p:txBody>
          <a:bodyPr/>
          <a:lstStyle/>
          <a:p>
            <a:fld id="{E1518E2F-AEAA-4E36-9E87-E6B7159B417C}" type="slidenum">
              <a:rPr lang="ja-JP" altLang="en-US" smtClean="0">
                <a:cs typeface="メイリオ" pitchFamily="50" charset="-128"/>
              </a:rPr>
              <a:pPr/>
              <a:t>16</a:t>
            </a:fld>
            <a:endParaRPr lang="ja-JP" altLang="en-US" smtClean="0">
              <a:cs typeface="メイリオ"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609600" y="549275"/>
            <a:ext cx="6348413" cy="658813"/>
          </a:xfrm>
        </p:spPr>
        <p:txBody>
          <a:bodyPr rtlCol="0" anchor="ctr"/>
          <a:lstStyle/>
          <a:p>
            <a:pPr eaLnBrk="1" fontAlgn="auto" hangingPunct="1">
              <a:spcAft>
                <a:spcPts val="0"/>
              </a:spcAft>
              <a:defRPr/>
            </a:pPr>
            <a:r>
              <a:rPr lang="ja-JP" altLang="en-US" sz="3200" b="1" dirty="0" smtClean="0">
                <a:solidFill>
                  <a:schemeClr val="accent1">
                    <a:lumMod val="75000"/>
                  </a:schemeClr>
                </a:solidFill>
                <a:latin typeface="游ゴシック" panose="020B0400000000000000" pitchFamily="50" charset="-128"/>
                <a:ea typeface="游ゴシック" panose="020B0400000000000000" pitchFamily="50" charset="-128"/>
                <a:cs typeface="+mj-cs"/>
              </a:rPr>
              <a:t>背　景</a:t>
            </a:r>
          </a:p>
        </p:txBody>
      </p:sp>
      <p:sp>
        <p:nvSpPr>
          <p:cNvPr id="3" name="コンテンツ プレースホルダー 2"/>
          <p:cNvSpPr>
            <a:spLocks noGrp="1"/>
          </p:cNvSpPr>
          <p:nvPr>
            <p:ph idx="1"/>
          </p:nvPr>
        </p:nvSpPr>
        <p:spPr>
          <a:xfrm>
            <a:off x="609600" y="1268413"/>
            <a:ext cx="6842125" cy="4773612"/>
          </a:xfrm>
        </p:spPr>
        <p:txBody>
          <a:bodyPr rtlCol="0">
            <a:normAutofit/>
          </a:bodyPr>
          <a:lstStyle/>
          <a:p>
            <a:pPr marL="355600" indent="-355600" algn="just" eaLnBrk="1" fontAlgn="auto" hangingPunct="1">
              <a:spcAft>
                <a:spcPts val="0"/>
              </a:spcAft>
              <a:buFont typeface="Wingdings 3" charset="2"/>
              <a:buNone/>
              <a:defRPr/>
            </a:pPr>
            <a:r>
              <a:rPr lang="ja-JP" altLang="en-US" dirty="0" smtClean="0">
                <a:solidFill>
                  <a:schemeClr val="tx1">
                    <a:lumMod val="75000"/>
                    <a:lumOff val="25000"/>
                  </a:schemeClr>
                </a:solidFill>
                <a:latin typeface="+mn-ea"/>
                <a:cs typeface="+mn-cs"/>
              </a:rPr>
              <a:t>○</a:t>
            </a:r>
            <a:r>
              <a:rPr lang="en-US" altLang="ja-JP" dirty="0" smtClean="0">
                <a:solidFill>
                  <a:schemeClr val="tx1">
                    <a:lumMod val="75000"/>
                    <a:lumOff val="25000"/>
                  </a:schemeClr>
                </a:solidFill>
                <a:latin typeface="+mn-ea"/>
                <a:cs typeface="+mn-cs"/>
              </a:rPr>
              <a:t>	</a:t>
            </a:r>
            <a:r>
              <a:rPr lang="ja-JP" altLang="en-US" dirty="0" smtClean="0">
                <a:solidFill>
                  <a:schemeClr val="tx1">
                    <a:lumMod val="75000"/>
                    <a:lumOff val="25000"/>
                  </a:schemeClr>
                </a:solidFill>
                <a:latin typeface="+mn-ea"/>
                <a:cs typeface="+mn-cs"/>
              </a:rPr>
              <a:t>スポーツ</a:t>
            </a:r>
            <a:r>
              <a:rPr lang="ja-JP" altLang="en-US" dirty="0">
                <a:solidFill>
                  <a:schemeClr val="tx1">
                    <a:lumMod val="75000"/>
                    <a:lumOff val="25000"/>
                  </a:schemeClr>
                </a:solidFill>
                <a:latin typeface="+mn-ea"/>
                <a:cs typeface="+mn-cs"/>
              </a:rPr>
              <a:t>基本法の</a:t>
            </a:r>
            <a:r>
              <a:rPr lang="ja-JP" altLang="en-US" dirty="0" smtClean="0">
                <a:solidFill>
                  <a:schemeClr val="tx1">
                    <a:lumMod val="75000"/>
                    <a:lumOff val="25000"/>
                  </a:schemeClr>
                </a:solidFill>
                <a:latin typeface="+mn-ea"/>
                <a:cs typeface="+mn-cs"/>
              </a:rPr>
              <a:t>施行（平成</a:t>
            </a:r>
            <a:r>
              <a:rPr lang="en-US" altLang="ja-JP" dirty="0" smtClean="0">
                <a:solidFill>
                  <a:schemeClr val="tx1">
                    <a:lumMod val="75000"/>
                    <a:lumOff val="25000"/>
                  </a:schemeClr>
                </a:solidFill>
                <a:latin typeface="+mn-ea"/>
                <a:cs typeface="+mn-cs"/>
              </a:rPr>
              <a:t>23</a:t>
            </a:r>
            <a:r>
              <a:rPr lang="ja-JP" altLang="en-US" dirty="0" smtClean="0">
                <a:solidFill>
                  <a:schemeClr val="tx1">
                    <a:lumMod val="75000"/>
                    <a:lumOff val="25000"/>
                  </a:schemeClr>
                </a:solidFill>
                <a:latin typeface="+mn-ea"/>
                <a:cs typeface="+mn-cs"/>
              </a:rPr>
              <a:t>年）、</a:t>
            </a:r>
            <a:r>
              <a:rPr lang="en-US" altLang="ja-JP" dirty="0" smtClean="0">
                <a:solidFill>
                  <a:schemeClr val="tx1">
                    <a:lumMod val="75000"/>
                    <a:lumOff val="25000"/>
                  </a:schemeClr>
                </a:solidFill>
                <a:latin typeface="+mn-ea"/>
                <a:cs typeface="+mn-cs"/>
              </a:rPr>
              <a:t>2020</a:t>
            </a:r>
            <a:r>
              <a:rPr lang="ja-JP" altLang="en-US" dirty="0" smtClean="0">
                <a:solidFill>
                  <a:schemeClr val="tx1">
                    <a:lumMod val="75000"/>
                    <a:lumOff val="25000"/>
                  </a:schemeClr>
                </a:solidFill>
                <a:latin typeface="+mn-ea"/>
                <a:cs typeface="+mn-cs"/>
              </a:rPr>
              <a:t>年オリンピック・パラリンピック競技大会の東京開催決定（平成</a:t>
            </a:r>
            <a:r>
              <a:rPr lang="en-US" altLang="ja-JP" dirty="0" smtClean="0">
                <a:solidFill>
                  <a:schemeClr val="tx1">
                    <a:lumMod val="75000"/>
                    <a:lumOff val="25000"/>
                  </a:schemeClr>
                </a:solidFill>
                <a:latin typeface="+mn-ea"/>
                <a:cs typeface="+mn-cs"/>
              </a:rPr>
              <a:t>25</a:t>
            </a:r>
            <a:r>
              <a:rPr lang="ja-JP" altLang="en-US" dirty="0" smtClean="0">
                <a:solidFill>
                  <a:schemeClr val="tx1">
                    <a:lumMod val="75000"/>
                    <a:lumOff val="25000"/>
                  </a:schemeClr>
                </a:solidFill>
                <a:latin typeface="+mn-ea"/>
                <a:cs typeface="+mn-cs"/>
              </a:rPr>
              <a:t>年）、スポーツ振興の観点から行う障害者スポーツに関する事業が厚生労働省から文部科学省に移管されたことなどにより、障害者</a:t>
            </a:r>
            <a:r>
              <a:rPr lang="ja-JP" altLang="en-US" dirty="0">
                <a:solidFill>
                  <a:schemeClr val="tx1">
                    <a:lumMod val="75000"/>
                    <a:lumOff val="25000"/>
                  </a:schemeClr>
                </a:solidFill>
                <a:latin typeface="+mn-ea"/>
                <a:cs typeface="+mn-cs"/>
              </a:rPr>
              <a:t>スポーツの選手強化環境を整備する好機が</a:t>
            </a:r>
            <a:r>
              <a:rPr lang="ja-JP" altLang="en-US" dirty="0" smtClean="0">
                <a:solidFill>
                  <a:schemeClr val="tx1">
                    <a:lumMod val="75000"/>
                    <a:lumOff val="25000"/>
                  </a:schemeClr>
                </a:solidFill>
                <a:latin typeface="+mn-ea"/>
                <a:cs typeface="+mn-cs"/>
              </a:rPr>
              <a:t>訪れました。</a:t>
            </a:r>
            <a:endParaRPr lang="en-US" altLang="ja-JP" dirty="0" smtClean="0">
              <a:solidFill>
                <a:schemeClr val="tx1">
                  <a:lumMod val="75000"/>
                  <a:lumOff val="25000"/>
                </a:schemeClr>
              </a:solidFill>
              <a:latin typeface="+mn-ea"/>
              <a:cs typeface="+mn-cs"/>
            </a:endParaRPr>
          </a:p>
          <a:p>
            <a:pPr marL="0" indent="0" eaLnBrk="1" fontAlgn="auto" hangingPunct="1">
              <a:spcAft>
                <a:spcPts val="0"/>
              </a:spcAft>
              <a:buFont typeface="Wingdings 3" charset="2"/>
              <a:buNone/>
              <a:defRPr/>
            </a:pPr>
            <a:endParaRPr lang="en-US" altLang="ja-JP" dirty="0" smtClean="0">
              <a:solidFill>
                <a:schemeClr val="tx1">
                  <a:lumMod val="75000"/>
                  <a:lumOff val="25000"/>
                </a:schemeClr>
              </a:solidFill>
              <a:latin typeface="+mn-ea"/>
              <a:cs typeface="+mn-cs"/>
            </a:endParaRPr>
          </a:p>
          <a:p>
            <a:pPr marL="0" indent="0" eaLnBrk="1" fontAlgn="auto" hangingPunct="1">
              <a:spcAft>
                <a:spcPts val="0"/>
              </a:spcAft>
              <a:buFont typeface="Wingdings 3" charset="2"/>
              <a:buNone/>
              <a:defRPr/>
            </a:pPr>
            <a:endParaRPr lang="en-US" altLang="ja-JP" dirty="0">
              <a:solidFill>
                <a:schemeClr val="tx1">
                  <a:lumMod val="75000"/>
                  <a:lumOff val="25000"/>
                </a:schemeClr>
              </a:solidFill>
              <a:latin typeface="+mn-ea"/>
              <a:cs typeface="+mn-cs"/>
            </a:endParaRPr>
          </a:p>
          <a:p>
            <a:pPr marL="0" indent="0" eaLnBrk="1" fontAlgn="auto" hangingPunct="1">
              <a:spcAft>
                <a:spcPts val="0"/>
              </a:spcAft>
              <a:buFont typeface="Wingdings 3" charset="2"/>
              <a:buNone/>
              <a:defRPr/>
            </a:pPr>
            <a:endParaRPr lang="en-US" altLang="ja-JP" dirty="0">
              <a:solidFill>
                <a:schemeClr val="tx1">
                  <a:lumMod val="75000"/>
                  <a:lumOff val="25000"/>
                </a:schemeClr>
              </a:solidFill>
              <a:latin typeface="+mn-ea"/>
              <a:cs typeface="+mn-cs"/>
            </a:endParaRPr>
          </a:p>
          <a:p>
            <a:pPr marL="355600" indent="-355600" eaLnBrk="1" fontAlgn="auto" hangingPunct="1">
              <a:spcAft>
                <a:spcPts val="0"/>
              </a:spcAft>
              <a:buFont typeface="Wingdings 3" charset="2"/>
              <a:buNone/>
              <a:defRPr/>
            </a:pPr>
            <a:r>
              <a:rPr lang="ja-JP" altLang="en-US" dirty="0" smtClean="0">
                <a:solidFill>
                  <a:schemeClr val="tx1">
                    <a:lumMod val="75000"/>
                    <a:lumOff val="25000"/>
                  </a:schemeClr>
                </a:solidFill>
                <a:latin typeface="+mn-ea"/>
                <a:cs typeface="+mn-cs"/>
              </a:rPr>
              <a:t>○</a:t>
            </a:r>
            <a:r>
              <a:rPr lang="en-US" altLang="ja-JP" dirty="0" smtClean="0">
                <a:solidFill>
                  <a:schemeClr val="tx1">
                    <a:lumMod val="75000"/>
                    <a:lumOff val="25000"/>
                  </a:schemeClr>
                </a:solidFill>
                <a:latin typeface="+mn-ea"/>
                <a:cs typeface="+mn-cs"/>
              </a:rPr>
              <a:t>	</a:t>
            </a:r>
            <a:r>
              <a:rPr lang="ja-JP" altLang="en-US" dirty="0" smtClean="0">
                <a:solidFill>
                  <a:schemeClr val="tx1">
                    <a:lumMod val="75000"/>
                    <a:lumOff val="25000"/>
                  </a:schemeClr>
                </a:solidFill>
                <a:latin typeface="+mn-ea"/>
                <a:cs typeface="+mn-cs"/>
              </a:rPr>
              <a:t>こうした環境のなか、一般社団法人日本</a:t>
            </a:r>
            <a:r>
              <a:rPr lang="ja-JP" altLang="en-US" dirty="0">
                <a:solidFill>
                  <a:schemeClr val="tx1">
                    <a:lumMod val="75000"/>
                    <a:lumOff val="25000"/>
                  </a:schemeClr>
                </a:solidFill>
                <a:latin typeface="+mn-ea"/>
                <a:cs typeface="+mn-cs"/>
              </a:rPr>
              <a:t>パラリンピアンズ</a:t>
            </a:r>
            <a:r>
              <a:rPr lang="ja-JP" altLang="en-US" dirty="0" smtClean="0">
                <a:solidFill>
                  <a:schemeClr val="tx1">
                    <a:lumMod val="75000"/>
                    <a:lumOff val="25000"/>
                  </a:schemeClr>
                </a:solidFill>
                <a:latin typeface="+mn-ea"/>
                <a:cs typeface="+mn-cs"/>
              </a:rPr>
              <a:t>協会（</a:t>
            </a:r>
            <a:r>
              <a:rPr lang="en-US" altLang="ja-JP" dirty="0" smtClean="0">
                <a:solidFill>
                  <a:schemeClr val="tx1">
                    <a:lumMod val="75000"/>
                    <a:lumOff val="25000"/>
                  </a:schemeClr>
                </a:solidFill>
                <a:latin typeface="+mn-ea"/>
                <a:cs typeface="+mn-cs"/>
              </a:rPr>
              <a:t>PAJ</a:t>
            </a:r>
            <a:r>
              <a:rPr lang="ja-JP" altLang="en-US" dirty="0" smtClean="0">
                <a:solidFill>
                  <a:schemeClr val="tx1">
                    <a:lumMod val="75000"/>
                    <a:lumOff val="25000"/>
                  </a:schemeClr>
                </a:solidFill>
                <a:latin typeface="+mn-ea"/>
                <a:cs typeface="+mn-cs"/>
              </a:rPr>
              <a:t>）では、</a:t>
            </a:r>
            <a:r>
              <a:rPr lang="ja-JP" altLang="en-US" dirty="0" smtClean="0">
                <a:solidFill>
                  <a:schemeClr val="tx1">
                    <a:lumMod val="75000"/>
                    <a:lumOff val="25000"/>
                  </a:schemeClr>
                </a:solidFill>
                <a:latin typeface="+mn-ea"/>
              </a:rPr>
              <a:t>ハイパフォーマンス選手（高度な競技能力を有する選手）を生み出し、育成していくために求められる取り組み等を検討・検証すべく、</a:t>
            </a:r>
            <a:r>
              <a:rPr lang="ja-JP" altLang="en-US" dirty="0" smtClean="0">
                <a:solidFill>
                  <a:schemeClr val="tx1">
                    <a:lumMod val="75000"/>
                    <a:lumOff val="25000"/>
                  </a:schemeClr>
                </a:solidFill>
                <a:latin typeface="+mn-ea"/>
                <a:cs typeface="+mn-cs"/>
              </a:rPr>
              <a:t>パラリンピック全競技</a:t>
            </a:r>
            <a:r>
              <a:rPr lang="ja-JP" altLang="en-US" dirty="0">
                <a:solidFill>
                  <a:schemeClr val="tx1">
                    <a:lumMod val="75000"/>
                    <a:lumOff val="25000"/>
                  </a:schemeClr>
                </a:solidFill>
                <a:latin typeface="+mn-ea"/>
                <a:cs typeface="+mn-cs"/>
              </a:rPr>
              <a:t>の選手・強化関係者</a:t>
            </a:r>
            <a:r>
              <a:rPr lang="ja-JP" altLang="en-US" dirty="0" smtClean="0">
                <a:solidFill>
                  <a:schemeClr val="tx1">
                    <a:lumMod val="75000"/>
                    <a:lumOff val="25000"/>
                  </a:schemeClr>
                </a:solidFill>
                <a:latin typeface="+mn-ea"/>
                <a:cs typeface="+mn-cs"/>
              </a:rPr>
              <a:t>からの意見</a:t>
            </a:r>
            <a:r>
              <a:rPr lang="ja-JP" altLang="en-US" dirty="0">
                <a:solidFill>
                  <a:schemeClr val="tx1">
                    <a:lumMod val="75000"/>
                    <a:lumOff val="25000"/>
                  </a:schemeClr>
                </a:solidFill>
                <a:latin typeface="+mn-ea"/>
                <a:cs typeface="+mn-cs"/>
              </a:rPr>
              <a:t>を収集</a:t>
            </a:r>
            <a:r>
              <a:rPr lang="ja-JP" altLang="en-US" dirty="0" smtClean="0">
                <a:solidFill>
                  <a:schemeClr val="tx1">
                    <a:lumMod val="75000"/>
                    <a:lumOff val="25000"/>
                  </a:schemeClr>
                </a:solidFill>
                <a:latin typeface="+mn-ea"/>
                <a:cs typeface="+mn-cs"/>
              </a:rPr>
              <a:t>しています。</a:t>
            </a:r>
            <a:endParaRPr lang="ja-JP" altLang="en-US" dirty="0">
              <a:solidFill>
                <a:srgbClr val="FF0000"/>
              </a:solidFill>
              <a:cs typeface="+mn-cs"/>
            </a:endParaRPr>
          </a:p>
        </p:txBody>
      </p:sp>
      <p:sp>
        <p:nvSpPr>
          <p:cNvPr id="6148" name="スライド番号プレースホルダー 3"/>
          <p:cNvSpPr>
            <a:spLocks noGrp="1"/>
          </p:cNvSpPr>
          <p:nvPr>
            <p:ph type="sldNum" sz="quarter" idx="12"/>
          </p:nvPr>
        </p:nvSpPr>
        <p:spPr bwMode="auto">
          <a:noFill/>
          <a:ln>
            <a:miter lim="800000"/>
            <a:headEnd/>
            <a:tailEnd/>
          </a:ln>
        </p:spPr>
        <p:txBody>
          <a:bodyPr/>
          <a:lstStyle/>
          <a:p>
            <a:fld id="{A7B40234-B015-47C4-BA2B-BFCD31273877}" type="slidenum">
              <a:rPr lang="ja-JP" altLang="en-US" smtClean="0">
                <a:cs typeface="メイリオ" pitchFamily="50" charset="-128"/>
              </a:rPr>
              <a:pPr/>
              <a:t>2</a:t>
            </a:fld>
            <a:endParaRPr lang="ja-JP" altLang="en-US" smtClean="0">
              <a:cs typeface="メイリオ" pitchFamily="50" charset="-128"/>
            </a:endParaRPr>
          </a:p>
        </p:txBody>
      </p:sp>
      <p:sp>
        <p:nvSpPr>
          <p:cNvPr id="7173" name="タイトル 1"/>
          <p:cNvSpPr txBox="1">
            <a:spLocks/>
          </p:cNvSpPr>
          <p:nvPr/>
        </p:nvSpPr>
        <p:spPr bwMode="auto">
          <a:xfrm>
            <a:off x="609600" y="3201988"/>
            <a:ext cx="6348413" cy="658812"/>
          </a:xfrm>
          <a:prstGeom prst="rect">
            <a:avLst/>
          </a:prstGeom>
          <a:noFill/>
          <a:ln>
            <a:noFill/>
          </a:ln>
          <a:extLst>
            <a:ext uri="{909E8E84-426E-40DD-AFC4-6F175D3DCCD1}"/>
            <a:ext uri="{91240B29-F687-4F45-9708-019B960494DF}"/>
          </a:extLst>
        </p:spPr>
        <p:txBody>
          <a:bodyPr anchor="ctr"/>
          <a:lstStyle>
            <a:lvl1pPr defTabSz="457200">
              <a:spcBef>
                <a:spcPts val="1000"/>
              </a:spcBef>
              <a:buClr>
                <a:schemeClr val="accent1"/>
              </a:buClr>
              <a:buSzPct val="80000"/>
              <a:buFont typeface="Wingdings 3" panose="05040102010807070707" pitchFamily="18" charset="2"/>
              <a:buChar char=""/>
              <a:defRPr kumimoji="1">
                <a:solidFill>
                  <a:srgbClr val="404040"/>
                </a:solidFill>
                <a:latin typeface="Trebuchet MS" panose="020B0603020202020204" pitchFamily="34" charset="0"/>
                <a:ea typeface="メイリオ" panose="020B0604030504040204" pitchFamily="50" charset="-128"/>
              </a:defRPr>
            </a:lvl1pPr>
            <a:lvl2pPr marL="742950" indent="-285750" defTabSz="457200">
              <a:spcBef>
                <a:spcPts val="1000"/>
              </a:spcBef>
              <a:buClr>
                <a:schemeClr val="accent1"/>
              </a:buClr>
              <a:buSzPct val="80000"/>
              <a:buFont typeface="Wingdings 3" panose="05040102010807070707" pitchFamily="18" charset="2"/>
              <a:buChar char=""/>
              <a:defRPr kumimoji="1" sz="1600">
                <a:solidFill>
                  <a:srgbClr val="404040"/>
                </a:solidFill>
                <a:latin typeface="Trebuchet MS" panose="020B0603020202020204" pitchFamily="34" charset="0"/>
                <a:ea typeface="メイリオ" panose="020B0604030504040204" pitchFamily="50" charset="-128"/>
              </a:defRPr>
            </a:lvl2pPr>
            <a:lvl3pPr marL="1143000" indent="-228600" defTabSz="457200">
              <a:spcBef>
                <a:spcPts val="1000"/>
              </a:spcBef>
              <a:buClr>
                <a:schemeClr val="accent1"/>
              </a:buClr>
              <a:buSzPct val="80000"/>
              <a:buFont typeface="Wingdings 3" panose="05040102010807070707" pitchFamily="18" charset="2"/>
              <a:buChar char=""/>
              <a:defRPr kumimoji="1" sz="1400">
                <a:solidFill>
                  <a:srgbClr val="404040"/>
                </a:solidFill>
                <a:latin typeface="Trebuchet MS" panose="020B0603020202020204" pitchFamily="34" charset="0"/>
                <a:ea typeface="メイリオ" panose="020B0604030504040204" pitchFamily="50" charset="-128"/>
              </a:defRPr>
            </a:lvl3pPr>
            <a:lvl4pPr marL="1600200" indent="-228600" defTabSz="4572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4pPr>
            <a:lvl5pPr marL="2057400" indent="-228600" defTabSz="457200">
              <a:spcBef>
                <a:spcPts val="1000"/>
              </a:spcBef>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kumimoji="1" sz="1200">
                <a:solidFill>
                  <a:srgbClr val="404040"/>
                </a:solidFill>
                <a:latin typeface="Trebuchet MS" panose="020B0603020202020204" pitchFamily="34" charset="0"/>
                <a:ea typeface="メイリオ" panose="020B0604030504040204" pitchFamily="50" charset="-128"/>
              </a:defRPr>
            </a:lvl9pPr>
          </a:lstStyle>
          <a:p>
            <a:pPr eaLnBrk="1" hangingPunct="1">
              <a:spcBef>
                <a:spcPct val="0"/>
              </a:spcBef>
              <a:buClrTx/>
              <a:buSzTx/>
              <a:buFontTx/>
              <a:buNone/>
              <a:defRPr/>
            </a:pPr>
            <a:r>
              <a:rPr lang="ja-JP" altLang="en-US" sz="3200" b="1" dirty="0" smtClean="0">
                <a:solidFill>
                  <a:schemeClr val="accent1">
                    <a:lumMod val="75000"/>
                  </a:schemeClr>
                </a:solidFill>
                <a:cs typeface="+mn-cs"/>
              </a:rPr>
              <a:t>主　旨</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609600" y="549275"/>
            <a:ext cx="6348413" cy="658813"/>
          </a:xfrm>
        </p:spPr>
        <p:txBody>
          <a:bodyPr rtlCol="0" anchor="ctr"/>
          <a:lstStyle/>
          <a:p>
            <a:pPr eaLnBrk="1" fontAlgn="auto" hangingPunct="1">
              <a:spcAft>
                <a:spcPts val="0"/>
              </a:spcAft>
              <a:defRPr/>
            </a:pPr>
            <a:r>
              <a:rPr lang="ja-JP" altLang="en-US" sz="3200" b="1" dirty="0" smtClean="0">
                <a:solidFill>
                  <a:schemeClr val="accent1">
                    <a:lumMod val="75000"/>
                  </a:schemeClr>
                </a:solidFill>
                <a:latin typeface="游ゴシック" panose="020B0400000000000000" pitchFamily="50" charset="-128"/>
                <a:ea typeface="游ゴシック" panose="020B0400000000000000" pitchFamily="50" charset="-128"/>
                <a:cs typeface="+mj-cs"/>
              </a:rPr>
              <a:t>意見収集の概要</a:t>
            </a:r>
          </a:p>
        </p:txBody>
      </p:sp>
      <p:sp>
        <p:nvSpPr>
          <p:cNvPr id="3" name="コンテンツ プレースホルダー 2"/>
          <p:cNvSpPr>
            <a:spLocks noGrp="1"/>
          </p:cNvSpPr>
          <p:nvPr>
            <p:ph idx="1"/>
          </p:nvPr>
        </p:nvSpPr>
        <p:spPr>
          <a:xfrm>
            <a:off x="609600" y="1268413"/>
            <a:ext cx="7706816" cy="3549650"/>
          </a:xfrm>
        </p:spPr>
        <p:txBody>
          <a:bodyPr rtlCol="0">
            <a:normAutofit fontScale="92500" lnSpcReduction="10000"/>
          </a:bodyPr>
          <a:lstStyle/>
          <a:p>
            <a:pPr marL="1255713" indent="-1255713" algn="just" eaLnBrk="1" fontAlgn="auto" hangingPunct="1">
              <a:spcAft>
                <a:spcPts val="0"/>
              </a:spcAft>
              <a:buFont typeface="Wingdings 3" charset="2"/>
              <a:buNone/>
              <a:tabLst>
                <a:tab pos="1528763" algn="l"/>
              </a:tabLst>
              <a:defRPr/>
            </a:pPr>
            <a:r>
              <a:rPr lang="ja-JP" altLang="en-US" dirty="0" smtClean="0">
                <a:solidFill>
                  <a:schemeClr val="tx1">
                    <a:lumMod val="75000"/>
                    <a:lumOff val="25000"/>
                  </a:schemeClr>
                </a:solidFill>
                <a:latin typeface="+mn-ea"/>
                <a:cs typeface="+mn-cs"/>
              </a:rPr>
              <a:t>実施機関</a:t>
            </a:r>
            <a:r>
              <a:rPr lang="en-US" altLang="ja-JP" dirty="0" smtClean="0">
                <a:solidFill>
                  <a:schemeClr val="tx1">
                    <a:lumMod val="75000"/>
                    <a:lumOff val="25000"/>
                  </a:schemeClr>
                </a:solidFill>
                <a:latin typeface="+mn-ea"/>
                <a:cs typeface="+mn-cs"/>
              </a:rPr>
              <a:t>	</a:t>
            </a:r>
            <a:r>
              <a:rPr lang="ja-JP" altLang="en-US" dirty="0" smtClean="0">
                <a:solidFill>
                  <a:schemeClr val="tx1">
                    <a:lumMod val="75000"/>
                    <a:lumOff val="25000"/>
                  </a:schemeClr>
                </a:solidFill>
                <a:latin typeface="+mn-ea"/>
              </a:rPr>
              <a:t>一般社団法人日本パラリンピアンズ協会（</a:t>
            </a:r>
            <a:r>
              <a:rPr lang="en-US" altLang="ja-JP" dirty="0" smtClean="0">
                <a:solidFill>
                  <a:schemeClr val="tx1">
                    <a:lumMod val="75000"/>
                    <a:lumOff val="25000"/>
                  </a:schemeClr>
                </a:solidFill>
                <a:latin typeface="+mn-ea"/>
              </a:rPr>
              <a:t>PAJ</a:t>
            </a:r>
            <a:r>
              <a:rPr lang="ja-JP" altLang="en-US" dirty="0" smtClean="0">
                <a:solidFill>
                  <a:schemeClr val="tx1">
                    <a:lumMod val="75000"/>
                    <a:lumOff val="25000"/>
                  </a:schemeClr>
                </a:solidFill>
                <a:latin typeface="+mn-ea"/>
              </a:rPr>
              <a:t>）</a:t>
            </a:r>
            <a:endParaRPr lang="en-US" altLang="ja-JP" dirty="0" smtClean="0">
              <a:solidFill>
                <a:schemeClr val="tx1">
                  <a:lumMod val="75000"/>
                  <a:lumOff val="25000"/>
                </a:schemeClr>
              </a:solidFill>
              <a:latin typeface="+mn-ea"/>
              <a:cs typeface="+mn-cs"/>
            </a:endParaRPr>
          </a:p>
          <a:p>
            <a:pPr marL="1255713" lvl="1" indent="-1255713" eaLnBrk="1" fontAlgn="auto" hangingPunct="1">
              <a:spcBef>
                <a:spcPts val="0"/>
              </a:spcBef>
              <a:spcAft>
                <a:spcPts val="0"/>
              </a:spcAft>
              <a:buFont typeface="Wingdings 3" charset="2"/>
              <a:buNone/>
              <a:tabLst>
                <a:tab pos="1528763" algn="l"/>
              </a:tabLst>
              <a:defRPr/>
            </a:pPr>
            <a:r>
              <a:rPr lang="en-US" altLang="ja-JP" sz="1800" dirty="0" smtClean="0">
                <a:solidFill>
                  <a:schemeClr val="tx1">
                    <a:lumMod val="75000"/>
                    <a:lumOff val="25000"/>
                  </a:schemeClr>
                </a:solidFill>
                <a:latin typeface="+mn-ea"/>
                <a:cs typeface="+mn-cs"/>
              </a:rPr>
              <a:t>	</a:t>
            </a:r>
            <a:r>
              <a:rPr lang="ja-JP" altLang="en-US" sz="1800" dirty="0" smtClean="0">
                <a:solidFill>
                  <a:schemeClr val="tx1">
                    <a:lumMod val="75000"/>
                    <a:lumOff val="25000"/>
                  </a:schemeClr>
                </a:solidFill>
                <a:latin typeface="+mn-ea"/>
                <a:cs typeface="+mn-cs"/>
              </a:rPr>
              <a:t>（会長　河合純一）</a:t>
            </a:r>
            <a:endParaRPr lang="en-US" altLang="ja-JP" sz="1800" dirty="0" smtClean="0">
              <a:solidFill>
                <a:schemeClr val="tx1">
                  <a:lumMod val="75000"/>
                  <a:lumOff val="25000"/>
                </a:schemeClr>
              </a:solidFill>
              <a:latin typeface="+mn-ea"/>
              <a:cs typeface="+mn-cs"/>
            </a:endParaRPr>
          </a:p>
          <a:p>
            <a:pPr marL="1255713" lvl="1" indent="-1255713" eaLnBrk="1" fontAlgn="auto" hangingPunct="1">
              <a:spcAft>
                <a:spcPts val="0"/>
              </a:spcAft>
              <a:buFont typeface="Wingdings 3" charset="2"/>
              <a:buNone/>
              <a:tabLst>
                <a:tab pos="1528763" algn="l"/>
              </a:tabLst>
              <a:defRPr/>
            </a:pPr>
            <a:r>
              <a:rPr lang="en-US" altLang="ja-JP" sz="1800" dirty="0" smtClean="0">
                <a:solidFill>
                  <a:schemeClr val="tx1">
                    <a:lumMod val="75000"/>
                    <a:lumOff val="25000"/>
                  </a:schemeClr>
                </a:solidFill>
                <a:latin typeface="+mn-ea"/>
                <a:cs typeface="+mn-cs"/>
              </a:rPr>
              <a:t>	</a:t>
            </a:r>
            <a:r>
              <a:rPr lang="ja-JP" altLang="en-US" sz="1800" dirty="0" smtClean="0">
                <a:solidFill>
                  <a:schemeClr val="tx1">
                    <a:lumMod val="75000"/>
                    <a:lumOff val="25000"/>
                  </a:schemeClr>
                </a:solidFill>
                <a:latin typeface="+mn-ea"/>
                <a:cs typeface="+mn-cs"/>
              </a:rPr>
              <a:t>〒</a:t>
            </a:r>
            <a:r>
              <a:rPr lang="en-US" altLang="ja-JP" sz="1800" dirty="0" smtClean="0">
                <a:solidFill>
                  <a:schemeClr val="tx1">
                    <a:lumMod val="75000"/>
                    <a:lumOff val="25000"/>
                  </a:schemeClr>
                </a:solidFill>
                <a:latin typeface="+mn-ea"/>
                <a:cs typeface="+mn-cs"/>
              </a:rPr>
              <a:t>141-0021</a:t>
            </a:r>
            <a:r>
              <a:rPr lang="ja-JP" altLang="en-US" sz="1800" dirty="0" smtClean="0">
                <a:solidFill>
                  <a:schemeClr val="tx1">
                    <a:lumMod val="75000"/>
                    <a:lumOff val="25000"/>
                  </a:schemeClr>
                </a:solidFill>
                <a:latin typeface="+mn-ea"/>
                <a:cs typeface="+mn-cs"/>
              </a:rPr>
              <a:t>　東京都品川区上大崎</a:t>
            </a:r>
            <a:r>
              <a:rPr lang="en-US" altLang="ja-JP" sz="1800" dirty="0" smtClean="0">
                <a:solidFill>
                  <a:schemeClr val="tx1">
                    <a:lumMod val="75000"/>
                    <a:lumOff val="25000"/>
                  </a:schemeClr>
                </a:solidFill>
                <a:latin typeface="+mn-ea"/>
                <a:cs typeface="+mn-cs"/>
              </a:rPr>
              <a:t>3-5-1</a:t>
            </a:r>
            <a:r>
              <a:rPr lang="ja-JP" altLang="en-US" sz="1800" dirty="0" smtClean="0">
                <a:solidFill>
                  <a:schemeClr val="tx1">
                    <a:lumMod val="75000"/>
                    <a:lumOff val="25000"/>
                  </a:schemeClr>
                </a:solidFill>
                <a:latin typeface="+mn-ea"/>
                <a:cs typeface="+mn-cs"/>
              </a:rPr>
              <a:t>　</a:t>
            </a:r>
            <a:r>
              <a:rPr lang="en-US" altLang="ja-JP" sz="1800" dirty="0" smtClean="0">
                <a:solidFill>
                  <a:schemeClr val="tx1">
                    <a:lumMod val="75000"/>
                    <a:lumOff val="25000"/>
                  </a:schemeClr>
                </a:solidFill>
                <a:latin typeface="+mn-ea"/>
                <a:cs typeface="+mn-cs"/>
              </a:rPr>
              <a:t>YK</a:t>
            </a:r>
            <a:r>
              <a:rPr lang="ja-JP" altLang="en-US" sz="1800" dirty="0" smtClean="0">
                <a:solidFill>
                  <a:schemeClr val="tx1">
                    <a:lumMod val="75000"/>
                    <a:lumOff val="25000"/>
                  </a:schemeClr>
                </a:solidFill>
                <a:latin typeface="+mn-ea"/>
                <a:cs typeface="+mn-cs"/>
              </a:rPr>
              <a:t>ビル</a:t>
            </a:r>
            <a:r>
              <a:rPr lang="en-US" altLang="ja-JP" sz="1800" dirty="0" smtClean="0">
                <a:solidFill>
                  <a:schemeClr val="tx1">
                    <a:lumMod val="75000"/>
                    <a:lumOff val="25000"/>
                  </a:schemeClr>
                </a:solidFill>
                <a:latin typeface="+mn-ea"/>
                <a:cs typeface="+mn-cs"/>
              </a:rPr>
              <a:t>2</a:t>
            </a:r>
            <a:r>
              <a:rPr lang="ja-JP" altLang="en-US" sz="1800" dirty="0" smtClean="0">
                <a:solidFill>
                  <a:schemeClr val="tx1">
                    <a:lumMod val="75000"/>
                    <a:lumOff val="25000"/>
                  </a:schemeClr>
                </a:solidFill>
                <a:latin typeface="+mn-ea"/>
                <a:cs typeface="+mn-cs"/>
              </a:rPr>
              <a:t>階　</a:t>
            </a:r>
            <a:r>
              <a:rPr lang="en-US" altLang="ja-JP" sz="1800" dirty="0" smtClean="0">
                <a:solidFill>
                  <a:schemeClr val="tx1">
                    <a:lumMod val="75000"/>
                    <a:lumOff val="25000"/>
                  </a:schemeClr>
                </a:solidFill>
                <a:latin typeface="+mn-ea"/>
                <a:cs typeface="+mn-cs"/>
              </a:rPr>
              <a:t>	</a:t>
            </a:r>
            <a:r>
              <a:rPr lang="en-US" altLang="ja-JP" sz="1800" dirty="0" smtClean="0">
                <a:solidFill>
                  <a:schemeClr val="tx1">
                    <a:lumMod val="75000"/>
                    <a:lumOff val="25000"/>
                  </a:schemeClr>
                </a:solidFill>
                <a:latin typeface="+mn-ea"/>
                <a:cs typeface="+mn-cs"/>
                <a:hlinkClick r:id="rId2"/>
              </a:rPr>
              <a:t>TEL:03-6277-0160</a:t>
            </a:r>
            <a:r>
              <a:rPr lang="ja-JP" altLang="en-US" sz="1800" dirty="0" smtClean="0">
                <a:solidFill>
                  <a:schemeClr val="tx1">
                    <a:lumMod val="75000"/>
                    <a:lumOff val="25000"/>
                  </a:schemeClr>
                </a:solidFill>
                <a:latin typeface="+mn-ea"/>
                <a:cs typeface="+mn-cs"/>
              </a:rPr>
              <a:t>　／　</a:t>
            </a:r>
            <a:r>
              <a:rPr lang="en-US" altLang="ja-JP" sz="1800" dirty="0" smtClean="0">
                <a:solidFill>
                  <a:schemeClr val="tx1">
                    <a:lumMod val="75000"/>
                    <a:lumOff val="25000"/>
                  </a:schemeClr>
                </a:solidFill>
                <a:latin typeface="+mn-ea"/>
                <a:cs typeface="+mn-cs"/>
                <a:hlinkClick r:id="rId3"/>
              </a:rPr>
              <a:t>info@paralympians.jp</a:t>
            </a:r>
            <a:endParaRPr lang="en-US" altLang="ja-JP" sz="1800" dirty="0" smtClean="0">
              <a:solidFill>
                <a:schemeClr val="tx1">
                  <a:lumMod val="75000"/>
                  <a:lumOff val="25000"/>
                </a:schemeClr>
              </a:solidFill>
              <a:latin typeface="+mn-ea"/>
              <a:cs typeface="+mn-cs"/>
            </a:endParaRPr>
          </a:p>
          <a:p>
            <a:pPr marL="1255713" indent="-1255713" eaLnBrk="1" fontAlgn="auto" hangingPunct="1">
              <a:spcAft>
                <a:spcPts val="0"/>
              </a:spcAft>
              <a:buFont typeface="Wingdings 3" charset="2"/>
              <a:buNone/>
              <a:defRPr/>
            </a:pPr>
            <a:endParaRPr lang="en-US" altLang="ja-JP" dirty="0" smtClean="0">
              <a:solidFill>
                <a:schemeClr val="tx1">
                  <a:lumMod val="75000"/>
                  <a:lumOff val="25000"/>
                </a:schemeClr>
              </a:solidFill>
              <a:latin typeface="+mn-ea"/>
              <a:cs typeface="+mn-cs"/>
            </a:endParaRPr>
          </a:p>
          <a:p>
            <a:pPr marL="1255713" indent="-1255713" eaLnBrk="1" fontAlgn="auto" hangingPunct="1">
              <a:spcAft>
                <a:spcPts val="0"/>
              </a:spcAft>
              <a:buFont typeface="Wingdings 3" charset="2"/>
              <a:buNone/>
              <a:defRPr/>
            </a:pPr>
            <a:r>
              <a:rPr lang="ja-JP" altLang="en-US" dirty="0" smtClean="0">
                <a:solidFill>
                  <a:schemeClr val="tx1">
                    <a:lumMod val="75000"/>
                    <a:lumOff val="25000"/>
                  </a:schemeClr>
                </a:solidFill>
                <a:latin typeface="+mn-ea"/>
                <a:cs typeface="+mn-cs"/>
              </a:rPr>
              <a:t>内容</a:t>
            </a:r>
            <a:r>
              <a:rPr lang="en-US" altLang="ja-JP" dirty="0" smtClean="0">
                <a:solidFill>
                  <a:schemeClr val="tx1">
                    <a:lumMod val="75000"/>
                    <a:lumOff val="25000"/>
                  </a:schemeClr>
                </a:solidFill>
                <a:latin typeface="+mn-ea"/>
                <a:cs typeface="+mn-cs"/>
              </a:rPr>
              <a:t>	</a:t>
            </a:r>
            <a:r>
              <a:rPr lang="ja-JP" altLang="en-US" dirty="0" smtClean="0">
                <a:solidFill>
                  <a:schemeClr val="tx1">
                    <a:lumMod val="75000"/>
                    <a:lumOff val="25000"/>
                  </a:schemeClr>
                </a:solidFill>
                <a:latin typeface="+mn-ea"/>
              </a:rPr>
              <a:t>「ハイパフォーマンス選手の輩出・育成のためにどのような取り組みが必要か」について、会員向けに発行しているメールマガジンを通じて意見を募集</a:t>
            </a:r>
            <a:r>
              <a:rPr lang="en-US" altLang="ja-JP" dirty="0" smtClean="0">
                <a:solidFill>
                  <a:schemeClr val="tx1">
                    <a:lumMod val="75000"/>
                    <a:lumOff val="25000"/>
                  </a:schemeClr>
                </a:solidFill>
                <a:latin typeface="+mn-ea"/>
              </a:rPr>
              <a:t>｡</a:t>
            </a:r>
            <a:r>
              <a:rPr lang="ja-JP" altLang="en-US" dirty="0" smtClean="0">
                <a:solidFill>
                  <a:schemeClr val="tx1">
                    <a:lumMod val="75000"/>
                    <a:lumOff val="25000"/>
                  </a:schemeClr>
                </a:solidFill>
                <a:latin typeface="+mn-ea"/>
              </a:rPr>
              <a:t>集まった意見を、</a:t>
            </a:r>
            <a:r>
              <a:rPr lang="en-US" altLang="ja-JP" dirty="0" smtClean="0">
                <a:solidFill>
                  <a:schemeClr val="tx1">
                    <a:lumMod val="75000"/>
                    <a:lumOff val="25000"/>
                  </a:schemeClr>
                </a:solidFill>
                <a:latin typeface="+mn-ea"/>
              </a:rPr>
              <a:t>PAJ</a:t>
            </a:r>
            <a:r>
              <a:rPr lang="ja-JP" altLang="en-US" dirty="0" smtClean="0">
                <a:solidFill>
                  <a:schemeClr val="tx1">
                    <a:lumMod val="75000"/>
                    <a:lumOff val="25000"/>
                  </a:schemeClr>
                </a:solidFill>
                <a:latin typeface="+mn-ea"/>
              </a:rPr>
              <a:t>が過去に実施した調査結果等や各種公表情報等を参照のうえ</a:t>
            </a:r>
            <a:r>
              <a:rPr lang="en-US" altLang="ja-JP" dirty="0" smtClean="0">
                <a:solidFill>
                  <a:schemeClr val="tx1">
                    <a:lumMod val="75000"/>
                    <a:lumOff val="25000"/>
                  </a:schemeClr>
                </a:solidFill>
                <a:latin typeface="+mn-ea"/>
              </a:rPr>
              <a:t>､</a:t>
            </a:r>
            <a:r>
              <a:rPr lang="ja-JP" altLang="en-US" dirty="0" smtClean="0">
                <a:solidFill>
                  <a:schemeClr val="tx1">
                    <a:lumMod val="75000"/>
                    <a:lumOff val="25000"/>
                  </a:schemeClr>
                </a:solidFill>
                <a:latin typeface="+mn-ea"/>
              </a:rPr>
              <a:t>理事会にて整理し、最終案を作成した</a:t>
            </a:r>
            <a:r>
              <a:rPr lang="en-US" altLang="ja-JP" dirty="0" smtClean="0">
                <a:solidFill>
                  <a:schemeClr val="tx1">
                    <a:lumMod val="75000"/>
                    <a:lumOff val="25000"/>
                  </a:schemeClr>
                </a:solidFill>
                <a:latin typeface="+mn-ea"/>
              </a:rPr>
              <a:t>｡</a:t>
            </a:r>
            <a:r>
              <a:rPr lang="ja-JP" altLang="en-US" dirty="0" smtClean="0">
                <a:solidFill>
                  <a:schemeClr val="tx1">
                    <a:lumMod val="75000"/>
                    <a:lumOff val="25000"/>
                  </a:schemeClr>
                </a:solidFill>
                <a:latin typeface="+mn-ea"/>
              </a:rPr>
              <a:t>　　</a:t>
            </a:r>
            <a:r>
              <a:rPr lang="ja-JP" altLang="en-US" sz="1600" dirty="0" smtClean="0">
                <a:solidFill>
                  <a:schemeClr val="tx1">
                    <a:lumMod val="75000"/>
                    <a:lumOff val="25000"/>
                  </a:schemeClr>
                </a:solidFill>
                <a:latin typeface="+mn-ea"/>
              </a:rPr>
              <a:t> </a:t>
            </a:r>
            <a:endParaRPr lang="en-US" altLang="ja-JP" sz="1600" dirty="0" smtClean="0">
              <a:solidFill>
                <a:schemeClr val="tx1">
                  <a:lumMod val="75000"/>
                  <a:lumOff val="25000"/>
                </a:schemeClr>
              </a:solidFill>
              <a:latin typeface="+mn-ea"/>
            </a:endParaRPr>
          </a:p>
          <a:p>
            <a:pPr marL="1255713" indent="-1255713" eaLnBrk="1" fontAlgn="auto" hangingPunct="1">
              <a:spcAft>
                <a:spcPts val="0"/>
              </a:spcAft>
              <a:buFont typeface="Wingdings 3" charset="2"/>
              <a:buNone/>
              <a:defRPr/>
            </a:pPr>
            <a:r>
              <a:rPr lang="ja-JP" altLang="en-US" sz="1600" dirty="0" smtClean="0">
                <a:solidFill>
                  <a:schemeClr val="tx1">
                    <a:lumMod val="75000"/>
                    <a:lumOff val="25000"/>
                  </a:schemeClr>
                </a:solidFill>
                <a:latin typeface="+mn-ea"/>
              </a:rPr>
              <a:t>　　　　　　　</a:t>
            </a:r>
            <a:r>
              <a:rPr lang="en-US" altLang="ja-JP" sz="1600" dirty="0" smtClean="0">
                <a:solidFill>
                  <a:schemeClr val="tx1">
                    <a:lumMod val="75000"/>
                    <a:lumOff val="25000"/>
                  </a:schemeClr>
                </a:solidFill>
                <a:latin typeface="+mn-ea"/>
              </a:rPr>
              <a:t>※2014</a:t>
            </a:r>
            <a:r>
              <a:rPr lang="ja-JP" altLang="en-US" sz="1600" dirty="0" smtClean="0">
                <a:solidFill>
                  <a:schemeClr val="tx1">
                    <a:lumMod val="75000"/>
                    <a:lumOff val="25000"/>
                  </a:schemeClr>
                </a:solidFill>
                <a:latin typeface="+mn-ea"/>
              </a:rPr>
              <a:t>年</a:t>
            </a:r>
            <a:r>
              <a:rPr lang="en-US" altLang="ja-JP" sz="1600" dirty="0" smtClean="0">
                <a:solidFill>
                  <a:schemeClr val="tx1">
                    <a:lumMod val="75000"/>
                    <a:lumOff val="25000"/>
                  </a:schemeClr>
                </a:solidFill>
                <a:latin typeface="+mn-ea"/>
              </a:rPr>
              <a:t>7</a:t>
            </a:r>
            <a:r>
              <a:rPr lang="ja-JP" altLang="en-US" sz="1600" dirty="0" smtClean="0">
                <a:solidFill>
                  <a:schemeClr val="tx1">
                    <a:lumMod val="75000"/>
                    <a:lumOff val="25000"/>
                  </a:schemeClr>
                </a:solidFill>
                <a:latin typeface="+mn-ea"/>
              </a:rPr>
              <a:t>月現在、ＰＡＪ　正会員１７８名　</a:t>
            </a:r>
            <a:endParaRPr lang="en-US" altLang="ja-JP" sz="1600" dirty="0" smtClean="0">
              <a:solidFill>
                <a:schemeClr val="tx1">
                  <a:lumMod val="75000"/>
                  <a:lumOff val="25000"/>
                </a:schemeClr>
              </a:solidFill>
              <a:latin typeface="+mn-ea"/>
            </a:endParaRPr>
          </a:p>
          <a:p>
            <a:pPr marL="1255713" indent="-1255713" eaLnBrk="1" fontAlgn="auto" hangingPunct="1">
              <a:spcAft>
                <a:spcPts val="0"/>
              </a:spcAft>
              <a:buFont typeface="Wingdings 3" pitchFamily="18" charset="2"/>
              <a:buNone/>
              <a:defRPr/>
            </a:pPr>
            <a:r>
              <a:rPr lang="en-US" altLang="ja-JP" dirty="0" smtClean="0">
                <a:solidFill>
                  <a:schemeClr val="tx1">
                    <a:lumMod val="75000"/>
                    <a:lumOff val="25000"/>
                  </a:schemeClr>
                </a:solidFill>
                <a:latin typeface="+mn-ea"/>
              </a:rPr>
              <a:t>	</a:t>
            </a:r>
          </a:p>
        </p:txBody>
      </p:sp>
      <p:sp>
        <p:nvSpPr>
          <p:cNvPr id="7172" name="スライド番号プレースホルダー 3"/>
          <p:cNvSpPr>
            <a:spLocks noGrp="1"/>
          </p:cNvSpPr>
          <p:nvPr>
            <p:ph type="sldNum" sz="quarter" idx="12"/>
          </p:nvPr>
        </p:nvSpPr>
        <p:spPr bwMode="auto">
          <a:noFill/>
          <a:ln>
            <a:miter lim="800000"/>
            <a:headEnd/>
            <a:tailEnd/>
          </a:ln>
        </p:spPr>
        <p:txBody>
          <a:bodyPr/>
          <a:lstStyle/>
          <a:p>
            <a:fld id="{D121C27B-C50E-4C4E-B88E-058A1D541AED}" type="slidenum">
              <a:rPr lang="ja-JP" altLang="en-US" smtClean="0">
                <a:cs typeface="メイリオ" pitchFamily="50" charset="-128"/>
              </a:rPr>
              <a:pPr/>
              <a:t>3</a:t>
            </a:fld>
            <a:endParaRPr lang="ja-JP" altLang="en-US" smtClean="0">
              <a:cs typeface="メイリオ" pitchFamily="50" charset="-128"/>
            </a:endParaRPr>
          </a:p>
        </p:txBody>
      </p:sp>
      <p:sp>
        <p:nvSpPr>
          <p:cNvPr id="6" name="下矢印 5"/>
          <p:cNvSpPr/>
          <p:nvPr/>
        </p:nvSpPr>
        <p:spPr>
          <a:xfrm>
            <a:off x="3924300" y="4724400"/>
            <a:ext cx="1295400" cy="360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角丸四角形 6"/>
          <p:cNvSpPr/>
          <p:nvPr/>
        </p:nvSpPr>
        <p:spPr>
          <a:xfrm>
            <a:off x="863600" y="5157788"/>
            <a:ext cx="7416800" cy="1439862"/>
          </a:xfrm>
          <a:prstGeom prst="roundRect">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2400" b="1" dirty="0">
                <a:solidFill>
                  <a:schemeClr val="tx1">
                    <a:lumMod val="75000"/>
                    <a:lumOff val="25000"/>
                  </a:schemeClr>
                </a:solidFill>
              </a:rPr>
              <a:t>概括</a:t>
            </a:r>
          </a:p>
        </p:txBody>
      </p:sp>
      <p:sp>
        <p:nvSpPr>
          <p:cNvPr id="8" name="テキスト ボックス 7"/>
          <p:cNvSpPr txBox="1"/>
          <p:nvPr/>
        </p:nvSpPr>
        <p:spPr>
          <a:xfrm>
            <a:off x="1692275" y="5732463"/>
            <a:ext cx="1223963" cy="647700"/>
          </a:xfrm>
          <a:prstGeom prst="rect">
            <a:avLst/>
          </a:prstGeom>
          <a:solidFill>
            <a:srgbClr val="FFFF66"/>
          </a:solidFill>
          <a:ln w="19050">
            <a:prstDash val="solid"/>
          </a:ln>
        </p:spPr>
        <p:style>
          <a:lnRef idx="2">
            <a:schemeClr val="accent1"/>
          </a:lnRef>
          <a:fillRef idx="1">
            <a:schemeClr val="lt1"/>
          </a:fillRef>
          <a:effectRef idx="0">
            <a:schemeClr val="accent1"/>
          </a:effectRef>
          <a:fontRef idx="minor">
            <a:schemeClr val="dk1"/>
          </a:fontRef>
        </p:style>
        <p:txBody>
          <a:bodyPr>
            <a:spAutoFit/>
          </a:bodyPr>
          <a:lstStyle/>
          <a:p>
            <a:pPr algn="ctr" eaLnBrk="1" fontAlgn="auto" hangingPunct="1">
              <a:spcBef>
                <a:spcPts val="0"/>
              </a:spcBef>
              <a:spcAft>
                <a:spcPts val="0"/>
              </a:spcAft>
              <a:defRPr/>
            </a:pPr>
            <a:r>
              <a:rPr lang="ja-JP" altLang="en-US" b="1" dirty="0">
                <a:latin typeface="ＭＳ ゴシック" pitchFamily="49" charset="-128"/>
                <a:ea typeface="ＭＳ ゴシック" pitchFamily="49" charset="-128"/>
              </a:rPr>
              <a:t>強化</a:t>
            </a:r>
            <a:endParaRPr lang="en-US" altLang="ja-JP" b="1" dirty="0">
              <a:latin typeface="ＭＳ ゴシック" pitchFamily="49" charset="-128"/>
              <a:ea typeface="ＭＳ ゴシック" pitchFamily="49" charset="-128"/>
            </a:endParaRPr>
          </a:p>
          <a:p>
            <a:pPr algn="ctr" eaLnBrk="1" fontAlgn="auto" hangingPunct="1">
              <a:spcBef>
                <a:spcPts val="0"/>
              </a:spcBef>
              <a:spcAft>
                <a:spcPts val="0"/>
              </a:spcAft>
              <a:defRPr/>
            </a:pPr>
            <a:r>
              <a:rPr lang="ja-JP" altLang="en-US" b="1" dirty="0">
                <a:latin typeface="ＭＳ ゴシック" pitchFamily="49" charset="-128"/>
                <a:ea typeface="ＭＳ ゴシック" pitchFamily="49" charset="-128"/>
              </a:rPr>
              <a:t>拠点</a:t>
            </a:r>
          </a:p>
        </p:txBody>
      </p:sp>
      <p:sp>
        <p:nvSpPr>
          <p:cNvPr id="9" name="テキスト ボックス 8"/>
          <p:cNvSpPr txBox="1"/>
          <p:nvPr/>
        </p:nvSpPr>
        <p:spPr>
          <a:xfrm>
            <a:off x="3411538" y="5732463"/>
            <a:ext cx="2320925" cy="647700"/>
          </a:xfrm>
          <a:prstGeom prst="rect">
            <a:avLst/>
          </a:prstGeom>
          <a:solidFill>
            <a:srgbClr val="FFFF66"/>
          </a:solidFill>
          <a:ln w="19050">
            <a:prstDash val="solid"/>
          </a:ln>
        </p:spPr>
        <p:style>
          <a:lnRef idx="2">
            <a:schemeClr val="accent1"/>
          </a:lnRef>
          <a:fillRef idx="1">
            <a:schemeClr val="lt1"/>
          </a:fillRef>
          <a:effectRef idx="0">
            <a:schemeClr val="accent1"/>
          </a:effectRef>
          <a:fontRef idx="minor">
            <a:schemeClr val="dk1"/>
          </a:fontRef>
        </p:style>
        <p:txBody>
          <a:bodyPr>
            <a:spAutoFit/>
          </a:bodyPr>
          <a:lstStyle/>
          <a:p>
            <a:pPr algn="ctr" eaLnBrk="1" fontAlgn="auto" hangingPunct="1">
              <a:spcBef>
                <a:spcPts val="0"/>
              </a:spcBef>
              <a:spcAft>
                <a:spcPts val="0"/>
              </a:spcAft>
              <a:defRPr/>
            </a:pPr>
            <a:r>
              <a:rPr lang="ja-JP" altLang="en-US" b="1" dirty="0">
                <a:latin typeface="ＭＳ ゴシック" pitchFamily="49" charset="-128"/>
                <a:ea typeface="ＭＳ ゴシック" pitchFamily="49" charset="-128"/>
              </a:rPr>
              <a:t>コーチ、</a:t>
            </a:r>
            <a:endParaRPr lang="en-US" altLang="ja-JP" b="1" dirty="0">
              <a:latin typeface="ＭＳ ゴシック" pitchFamily="49" charset="-128"/>
              <a:ea typeface="ＭＳ ゴシック" pitchFamily="49" charset="-128"/>
            </a:endParaRPr>
          </a:p>
          <a:p>
            <a:pPr algn="ctr" eaLnBrk="1" fontAlgn="auto" hangingPunct="1">
              <a:spcBef>
                <a:spcPts val="0"/>
              </a:spcBef>
              <a:spcAft>
                <a:spcPts val="0"/>
              </a:spcAft>
              <a:defRPr/>
            </a:pPr>
            <a:r>
              <a:rPr lang="ja-JP" altLang="en-US" b="1" dirty="0">
                <a:latin typeface="ＭＳ ゴシック" pitchFamily="49" charset="-128"/>
                <a:ea typeface="ＭＳ ゴシック" pitchFamily="49" charset="-128"/>
              </a:rPr>
              <a:t>サポートスタッフ</a:t>
            </a:r>
          </a:p>
        </p:txBody>
      </p:sp>
      <p:sp>
        <p:nvSpPr>
          <p:cNvPr id="10" name="テキスト ボックス 9"/>
          <p:cNvSpPr txBox="1"/>
          <p:nvPr/>
        </p:nvSpPr>
        <p:spPr>
          <a:xfrm>
            <a:off x="6156325" y="5732463"/>
            <a:ext cx="1555750" cy="647700"/>
          </a:xfrm>
          <a:prstGeom prst="rect">
            <a:avLst/>
          </a:prstGeom>
          <a:solidFill>
            <a:srgbClr val="FFFF66"/>
          </a:solidFill>
          <a:ln w="19050">
            <a:prstDash val="solid"/>
          </a:ln>
        </p:spPr>
        <p:style>
          <a:lnRef idx="2">
            <a:schemeClr val="accent1"/>
          </a:lnRef>
          <a:fillRef idx="1">
            <a:schemeClr val="lt1"/>
          </a:fillRef>
          <a:effectRef idx="0">
            <a:schemeClr val="accent1"/>
          </a:effectRef>
          <a:fontRef idx="minor">
            <a:schemeClr val="dk1"/>
          </a:fontRef>
        </p:style>
        <p:txBody>
          <a:bodyPr>
            <a:spAutoFit/>
          </a:bodyPr>
          <a:lstStyle/>
          <a:p>
            <a:pPr algn="ctr" eaLnBrk="1" fontAlgn="auto" hangingPunct="1">
              <a:spcBef>
                <a:spcPts val="0"/>
              </a:spcBef>
              <a:spcAft>
                <a:spcPts val="0"/>
              </a:spcAft>
              <a:defRPr/>
            </a:pPr>
            <a:r>
              <a:rPr lang="ja-JP" altLang="en-US" b="1" dirty="0">
                <a:latin typeface="ＭＳ ゴシック" pitchFamily="49" charset="-128"/>
                <a:ea typeface="ＭＳ ゴシック" pitchFamily="49" charset="-128"/>
              </a:rPr>
              <a:t>医・科学</a:t>
            </a:r>
            <a:endParaRPr lang="en-US" altLang="ja-JP" b="1" dirty="0">
              <a:latin typeface="ＭＳ ゴシック" pitchFamily="49" charset="-128"/>
              <a:ea typeface="ＭＳ ゴシック" pitchFamily="49" charset="-128"/>
            </a:endParaRPr>
          </a:p>
          <a:p>
            <a:pPr algn="ctr" eaLnBrk="1" fontAlgn="auto" hangingPunct="1">
              <a:spcBef>
                <a:spcPts val="0"/>
              </a:spcBef>
              <a:spcAft>
                <a:spcPts val="0"/>
              </a:spcAft>
              <a:defRPr/>
            </a:pPr>
            <a:r>
              <a:rPr lang="ja-JP" altLang="en-US" b="1" dirty="0">
                <a:latin typeface="ＭＳ ゴシック" pitchFamily="49" charset="-128"/>
                <a:ea typeface="ＭＳ ゴシック" pitchFamily="49" charset="-128"/>
              </a:rPr>
              <a:t>サポート</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92088" y="1697038"/>
            <a:ext cx="3959225" cy="2297112"/>
          </a:xfrm>
          <a:prstGeom prst="rect">
            <a:avLst/>
          </a:prstGeom>
          <a:noFill/>
          <a:ln w="15875">
            <a:solidFill>
              <a:schemeClr val="accent1">
                <a:shade val="50000"/>
              </a:schemeClr>
            </a:solidFill>
          </a:ln>
        </p:spPr>
        <p:txBody>
          <a:bodyPr/>
          <a:lstStyle/>
          <a:p>
            <a:pPr eaLnBrk="1" fontAlgn="auto" hangingPunct="1">
              <a:spcBef>
                <a:spcPts val="0"/>
              </a:spcBef>
              <a:spcAft>
                <a:spcPts val="0"/>
              </a:spcAft>
              <a:defRPr/>
            </a:pPr>
            <a:endParaRPr lang="en-US" altLang="ja-JP" b="1" dirty="0">
              <a:latin typeface="+mn-ea"/>
              <a:ea typeface="+mn-ea"/>
              <a:cs typeface="+mn-cs"/>
            </a:endParaRPr>
          </a:p>
          <a:p>
            <a:pPr eaLnBrk="1" fontAlgn="auto" hangingPunct="1">
              <a:spcBef>
                <a:spcPts val="0"/>
              </a:spcBef>
              <a:spcAft>
                <a:spcPts val="0"/>
              </a:spcAft>
              <a:defRPr/>
            </a:pPr>
            <a:r>
              <a:rPr lang="ja-JP" altLang="en-US" b="1" dirty="0">
                <a:solidFill>
                  <a:srgbClr val="C00000"/>
                </a:solidFill>
                <a:latin typeface="+mn-ea"/>
                <a:ea typeface="+mn-ea"/>
                <a:cs typeface="+mn-cs"/>
              </a:rPr>
              <a:t>オリンピック選手同様の強化拠点</a:t>
            </a:r>
            <a:endParaRPr lang="en-US" altLang="ja-JP" b="1" dirty="0">
              <a:latin typeface="+mn-ea"/>
              <a:ea typeface="+mn-ea"/>
              <a:cs typeface="+mn-cs"/>
            </a:endParaRPr>
          </a:p>
          <a:p>
            <a:pPr eaLnBrk="1" fontAlgn="auto" hangingPunct="1">
              <a:spcBef>
                <a:spcPts val="0"/>
              </a:spcBef>
              <a:spcAft>
                <a:spcPts val="0"/>
              </a:spcAft>
              <a:defRPr/>
            </a:pPr>
            <a:r>
              <a:rPr lang="ja-JP" altLang="en-US" b="1" dirty="0">
                <a:solidFill>
                  <a:srgbClr val="C00000"/>
                </a:solidFill>
                <a:latin typeface="+mn-ea"/>
                <a:ea typeface="+mn-ea"/>
                <a:cs typeface="+mn-cs"/>
              </a:rPr>
              <a:t>（資源の共有）　</a:t>
            </a:r>
            <a:endParaRPr lang="en-US" altLang="ja-JP" b="1" dirty="0">
              <a:solidFill>
                <a:srgbClr val="C00000"/>
              </a:solidFill>
              <a:latin typeface="+mn-ea"/>
              <a:ea typeface="+mn-ea"/>
              <a:cs typeface="+mn-cs"/>
            </a:endParaRPr>
          </a:p>
          <a:p>
            <a:pPr eaLnBrk="1" fontAlgn="auto" hangingPunct="1">
              <a:spcBef>
                <a:spcPts val="0"/>
              </a:spcBef>
              <a:spcAft>
                <a:spcPts val="0"/>
              </a:spcAft>
              <a:defRPr/>
            </a:pPr>
            <a:endParaRPr lang="en-US" altLang="ja-JP" b="1" dirty="0">
              <a:latin typeface="+mn-ea"/>
              <a:ea typeface="+mn-ea"/>
              <a:cs typeface="+mn-cs"/>
            </a:endParaRPr>
          </a:p>
          <a:p>
            <a:pPr eaLnBrk="1" fontAlgn="auto" hangingPunct="1">
              <a:spcBef>
                <a:spcPts val="0"/>
              </a:spcBef>
              <a:spcAft>
                <a:spcPts val="0"/>
              </a:spcAft>
              <a:defRPr/>
            </a:pPr>
            <a:endParaRPr lang="en-US" altLang="ja-JP" b="1" dirty="0">
              <a:latin typeface="+mn-ea"/>
              <a:ea typeface="+mn-ea"/>
              <a:cs typeface="+mn-cs"/>
            </a:endParaRPr>
          </a:p>
          <a:p>
            <a:pPr eaLnBrk="1" fontAlgn="auto" hangingPunct="1">
              <a:spcBef>
                <a:spcPts val="0"/>
              </a:spcBef>
              <a:spcAft>
                <a:spcPts val="0"/>
              </a:spcAft>
              <a:defRPr/>
            </a:pPr>
            <a:endParaRPr lang="en-US" altLang="ja-JP" b="1" dirty="0">
              <a:latin typeface="+mn-ea"/>
              <a:ea typeface="+mn-ea"/>
              <a:cs typeface="+mn-cs"/>
            </a:endParaRPr>
          </a:p>
          <a:p>
            <a:pPr eaLnBrk="1" fontAlgn="auto" hangingPunct="1">
              <a:spcBef>
                <a:spcPts val="0"/>
              </a:spcBef>
              <a:spcAft>
                <a:spcPts val="0"/>
              </a:spcAft>
              <a:defRPr/>
            </a:pPr>
            <a:endParaRPr lang="en-US" altLang="ja-JP" b="1" dirty="0">
              <a:latin typeface="+mn-ea"/>
              <a:ea typeface="+mn-ea"/>
              <a:cs typeface="+mn-cs"/>
            </a:endParaRPr>
          </a:p>
          <a:p>
            <a:pPr eaLnBrk="1" fontAlgn="auto" hangingPunct="1">
              <a:spcBef>
                <a:spcPts val="0"/>
              </a:spcBef>
              <a:spcAft>
                <a:spcPts val="0"/>
              </a:spcAft>
              <a:defRPr/>
            </a:pPr>
            <a:endParaRPr lang="en-US" altLang="ja-JP" b="1" dirty="0">
              <a:latin typeface="+mn-ea"/>
              <a:ea typeface="+mn-ea"/>
              <a:cs typeface="+mn-cs"/>
            </a:endParaRPr>
          </a:p>
        </p:txBody>
      </p:sp>
      <p:sp>
        <p:nvSpPr>
          <p:cNvPr id="4" name="テキスト ボックス 3"/>
          <p:cNvSpPr txBox="1"/>
          <p:nvPr/>
        </p:nvSpPr>
        <p:spPr>
          <a:xfrm>
            <a:off x="390525" y="1512888"/>
            <a:ext cx="1800225" cy="368300"/>
          </a:xfrm>
          <a:prstGeom prst="rect">
            <a:avLst/>
          </a:prstGeom>
          <a:solidFill>
            <a:srgbClr val="FFFF66"/>
          </a:solidFill>
          <a:ln w="19050">
            <a:prstDash val="solid"/>
          </a:ln>
        </p:spPr>
        <p:style>
          <a:lnRef idx="2">
            <a:schemeClr val="accent1"/>
          </a:lnRef>
          <a:fillRef idx="1">
            <a:schemeClr val="lt1"/>
          </a:fillRef>
          <a:effectRef idx="0">
            <a:schemeClr val="accent1"/>
          </a:effectRef>
          <a:fontRef idx="minor">
            <a:schemeClr val="dk1"/>
          </a:fontRef>
        </p:style>
        <p:txBody>
          <a:bodyPr>
            <a:spAutoFit/>
          </a:bodyPr>
          <a:lstStyle/>
          <a:p>
            <a:pPr algn="ctr" eaLnBrk="1" fontAlgn="auto" hangingPunct="1">
              <a:spcBef>
                <a:spcPts val="0"/>
              </a:spcBef>
              <a:spcAft>
                <a:spcPts val="0"/>
              </a:spcAft>
              <a:defRPr/>
            </a:pPr>
            <a:r>
              <a:rPr lang="ja-JP" altLang="en-US" b="1" dirty="0">
                <a:latin typeface="ＭＳ ゴシック" pitchFamily="49" charset="-128"/>
                <a:ea typeface="ＭＳ ゴシック" pitchFamily="49" charset="-128"/>
              </a:rPr>
              <a:t>強化拠点</a:t>
            </a:r>
          </a:p>
        </p:txBody>
      </p:sp>
      <p:sp>
        <p:nvSpPr>
          <p:cNvPr id="5" name="テキスト ボックス 4"/>
          <p:cNvSpPr txBox="1"/>
          <p:nvPr/>
        </p:nvSpPr>
        <p:spPr>
          <a:xfrm>
            <a:off x="4356100" y="1697038"/>
            <a:ext cx="3959225" cy="2308225"/>
          </a:xfrm>
          <a:prstGeom prst="rect">
            <a:avLst/>
          </a:prstGeom>
          <a:noFill/>
          <a:ln w="15875">
            <a:solidFill>
              <a:schemeClr val="accent1">
                <a:shade val="50000"/>
              </a:schemeClr>
            </a:solidFill>
          </a:ln>
        </p:spPr>
        <p:txBody>
          <a:bodyPr>
            <a:spAutoFit/>
          </a:bodyPr>
          <a:lstStyle/>
          <a:p>
            <a:pPr eaLnBrk="1" fontAlgn="auto" hangingPunct="1">
              <a:spcBef>
                <a:spcPts val="0"/>
              </a:spcBef>
              <a:spcAft>
                <a:spcPts val="0"/>
              </a:spcAft>
              <a:defRPr/>
            </a:pPr>
            <a:endParaRPr lang="en-US" altLang="ja-JP" b="1" dirty="0">
              <a:latin typeface="+mn-ea"/>
              <a:ea typeface="+mn-ea"/>
              <a:cs typeface="+mn-cs"/>
            </a:endParaRPr>
          </a:p>
          <a:p>
            <a:pPr eaLnBrk="1" fontAlgn="auto" hangingPunct="1">
              <a:spcBef>
                <a:spcPts val="0"/>
              </a:spcBef>
              <a:spcAft>
                <a:spcPts val="0"/>
              </a:spcAft>
              <a:defRPr/>
            </a:pPr>
            <a:r>
              <a:rPr lang="ja-JP" altLang="en-US" b="1" dirty="0">
                <a:solidFill>
                  <a:srgbClr val="C00000"/>
                </a:solidFill>
                <a:latin typeface="+mn-ea"/>
                <a:ea typeface="+mn-ea"/>
                <a:cs typeface="+mn-cs"/>
              </a:rPr>
              <a:t>オリンピック選手に対する競技指導のノウハウの活用（人材の共有）</a:t>
            </a:r>
            <a:endParaRPr lang="en-US" altLang="ja-JP" b="1" dirty="0">
              <a:solidFill>
                <a:srgbClr val="C00000"/>
              </a:solidFill>
              <a:latin typeface="+mn-ea"/>
              <a:ea typeface="+mn-ea"/>
              <a:cs typeface="+mn-cs"/>
            </a:endParaRPr>
          </a:p>
          <a:p>
            <a:pPr eaLnBrk="1" fontAlgn="auto" hangingPunct="1">
              <a:spcBef>
                <a:spcPts val="0"/>
              </a:spcBef>
              <a:spcAft>
                <a:spcPts val="0"/>
              </a:spcAft>
              <a:defRPr/>
            </a:pPr>
            <a:endParaRPr lang="en-US" altLang="ja-JP" b="1" dirty="0">
              <a:latin typeface="+mn-ea"/>
              <a:ea typeface="+mn-ea"/>
              <a:cs typeface="+mn-cs"/>
            </a:endParaRPr>
          </a:p>
          <a:p>
            <a:pPr eaLnBrk="1" fontAlgn="auto" hangingPunct="1">
              <a:spcBef>
                <a:spcPts val="0"/>
              </a:spcBef>
              <a:spcAft>
                <a:spcPts val="0"/>
              </a:spcAft>
              <a:defRPr/>
            </a:pPr>
            <a:endParaRPr lang="en-US" altLang="ja-JP" b="1" dirty="0">
              <a:latin typeface="+mn-ea"/>
              <a:ea typeface="+mn-ea"/>
              <a:cs typeface="+mn-cs"/>
            </a:endParaRPr>
          </a:p>
          <a:p>
            <a:pPr eaLnBrk="1" fontAlgn="auto" hangingPunct="1">
              <a:spcBef>
                <a:spcPts val="0"/>
              </a:spcBef>
              <a:spcAft>
                <a:spcPts val="0"/>
              </a:spcAft>
              <a:defRPr/>
            </a:pPr>
            <a:endParaRPr lang="en-US" altLang="ja-JP" b="1" dirty="0">
              <a:latin typeface="+mn-ea"/>
              <a:ea typeface="+mn-ea"/>
              <a:cs typeface="+mn-cs"/>
            </a:endParaRPr>
          </a:p>
          <a:p>
            <a:pPr eaLnBrk="1" fontAlgn="auto" hangingPunct="1">
              <a:spcBef>
                <a:spcPts val="0"/>
              </a:spcBef>
              <a:spcAft>
                <a:spcPts val="0"/>
              </a:spcAft>
              <a:defRPr/>
            </a:pPr>
            <a:endParaRPr lang="en-US" altLang="ja-JP" b="1" dirty="0">
              <a:latin typeface="+mn-ea"/>
              <a:ea typeface="+mn-ea"/>
              <a:cs typeface="+mn-cs"/>
            </a:endParaRPr>
          </a:p>
          <a:p>
            <a:pPr eaLnBrk="1" fontAlgn="auto" hangingPunct="1">
              <a:spcBef>
                <a:spcPts val="0"/>
              </a:spcBef>
              <a:spcAft>
                <a:spcPts val="0"/>
              </a:spcAft>
              <a:defRPr/>
            </a:pPr>
            <a:endParaRPr lang="en-US" altLang="ja-JP" b="1" dirty="0">
              <a:latin typeface="+mn-ea"/>
              <a:ea typeface="+mn-ea"/>
              <a:cs typeface="+mn-cs"/>
            </a:endParaRPr>
          </a:p>
        </p:txBody>
      </p:sp>
      <p:sp>
        <p:nvSpPr>
          <p:cNvPr id="6" name="テキスト ボックス 5"/>
          <p:cNvSpPr txBox="1"/>
          <p:nvPr/>
        </p:nvSpPr>
        <p:spPr>
          <a:xfrm>
            <a:off x="4562475" y="1547813"/>
            <a:ext cx="3184525" cy="368300"/>
          </a:xfrm>
          <a:prstGeom prst="rect">
            <a:avLst/>
          </a:prstGeom>
          <a:solidFill>
            <a:srgbClr val="FFFF66"/>
          </a:solidFill>
          <a:ln w="19050">
            <a:prstDash val="solid"/>
          </a:ln>
        </p:spPr>
        <p:style>
          <a:lnRef idx="2">
            <a:schemeClr val="accent1"/>
          </a:lnRef>
          <a:fillRef idx="1">
            <a:schemeClr val="lt1"/>
          </a:fillRef>
          <a:effectRef idx="0">
            <a:schemeClr val="accent1"/>
          </a:effectRef>
          <a:fontRef idx="minor">
            <a:schemeClr val="dk1"/>
          </a:fontRef>
        </p:style>
        <p:txBody>
          <a:bodyPr>
            <a:spAutoFit/>
          </a:bodyPr>
          <a:lstStyle/>
          <a:p>
            <a:pPr algn="ctr" eaLnBrk="1" fontAlgn="auto" hangingPunct="1">
              <a:spcBef>
                <a:spcPts val="0"/>
              </a:spcBef>
              <a:spcAft>
                <a:spcPts val="0"/>
              </a:spcAft>
              <a:defRPr/>
            </a:pPr>
            <a:r>
              <a:rPr lang="ja-JP" altLang="en-US" b="1" dirty="0">
                <a:latin typeface="ＭＳ ゴシック" pitchFamily="49" charset="-128"/>
                <a:ea typeface="ＭＳ ゴシック" pitchFamily="49" charset="-128"/>
              </a:rPr>
              <a:t>コーチ・サポートスタッフ</a:t>
            </a:r>
          </a:p>
        </p:txBody>
      </p:sp>
      <p:sp>
        <p:nvSpPr>
          <p:cNvPr id="9" name="テキスト ボックス 8"/>
          <p:cNvSpPr txBox="1"/>
          <p:nvPr/>
        </p:nvSpPr>
        <p:spPr>
          <a:xfrm>
            <a:off x="196850" y="4292600"/>
            <a:ext cx="8120063" cy="2308225"/>
          </a:xfrm>
          <a:prstGeom prst="rect">
            <a:avLst/>
          </a:prstGeom>
          <a:noFill/>
          <a:ln w="15875">
            <a:solidFill>
              <a:schemeClr val="accent1">
                <a:shade val="50000"/>
              </a:schemeClr>
            </a:solidFill>
          </a:ln>
        </p:spPr>
        <p:txBody>
          <a:bodyPr>
            <a:spAutoFit/>
          </a:bodyPr>
          <a:lstStyle/>
          <a:p>
            <a:pPr eaLnBrk="1" fontAlgn="auto" hangingPunct="1">
              <a:spcBef>
                <a:spcPts val="0"/>
              </a:spcBef>
              <a:spcAft>
                <a:spcPts val="0"/>
              </a:spcAft>
              <a:defRPr/>
            </a:pPr>
            <a:endParaRPr lang="en-US" altLang="ja-JP" b="1" dirty="0">
              <a:latin typeface="+mn-ea"/>
              <a:ea typeface="+mn-ea"/>
              <a:cs typeface="+mn-cs"/>
            </a:endParaRPr>
          </a:p>
          <a:p>
            <a:pPr eaLnBrk="1" fontAlgn="auto" hangingPunct="1">
              <a:spcBef>
                <a:spcPts val="0"/>
              </a:spcBef>
              <a:spcAft>
                <a:spcPts val="0"/>
              </a:spcAft>
              <a:defRPr/>
            </a:pPr>
            <a:r>
              <a:rPr lang="ja-JP" altLang="en-US" b="1" dirty="0">
                <a:solidFill>
                  <a:srgbClr val="C00000"/>
                </a:solidFill>
                <a:latin typeface="+mn-ea"/>
                <a:ea typeface="+mn-ea"/>
                <a:cs typeface="+mn-cs"/>
              </a:rPr>
              <a:t>オリンピック選手同様のサポートを基本とし、</a:t>
            </a:r>
            <a:r>
              <a:rPr lang="ja-JP" altLang="en-US" b="1" dirty="0">
                <a:solidFill>
                  <a:srgbClr val="C00000"/>
                </a:solidFill>
                <a:cs typeface="+mn-cs"/>
              </a:rPr>
              <a:t>より高いパフォーマンスを</a:t>
            </a:r>
            <a:r>
              <a:rPr lang="en-US" altLang="ja-JP" b="1" dirty="0">
                <a:solidFill>
                  <a:srgbClr val="C00000"/>
                </a:solidFill>
                <a:cs typeface="+mn-cs"/>
              </a:rPr>
              <a:t/>
            </a:r>
            <a:br>
              <a:rPr lang="en-US" altLang="ja-JP" b="1" dirty="0">
                <a:solidFill>
                  <a:srgbClr val="C00000"/>
                </a:solidFill>
                <a:cs typeface="+mn-cs"/>
              </a:rPr>
            </a:br>
            <a:r>
              <a:rPr lang="ja-JP" altLang="en-US" b="1" dirty="0">
                <a:solidFill>
                  <a:srgbClr val="C00000"/>
                </a:solidFill>
                <a:cs typeface="+mn-cs"/>
              </a:rPr>
              <a:t>実現するための医科学支援の構築（知見の共有）</a:t>
            </a:r>
            <a:endParaRPr lang="en-US" altLang="ja-JP" b="1" dirty="0">
              <a:latin typeface="+mn-ea"/>
              <a:ea typeface="+mn-ea"/>
              <a:cs typeface="+mn-cs"/>
            </a:endParaRPr>
          </a:p>
          <a:p>
            <a:pPr eaLnBrk="1" fontAlgn="auto" hangingPunct="1">
              <a:spcBef>
                <a:spcPts val="0"/>
              </a:spcBef>
              <a:spcAft>
                <a:spcPts val="0"/>
              </a:spcAft>
              <a:defRPr/>
            </a:pPr>
            <a:endParaRPr lang="en-US" altLang="ja-JP" b="1" dirty="0">
              <a:latin typeface="+mn-ea"/>
              <a:ea typeface="+mn-ea"/>
              <a:cs typeface="+mn-cs"/>
            </a:endParaRPr>
          </a:p>
          <a:p>
            <a:pPr eaLnBrk="1" fontAlgn="auto" hangingPunct="1">
              <a:spcBef>
                <a:spcPts val="0"/>
              </a:spcBef>
              <a:spcAft>
                <a:spcPts val="0"/>
              </a:spcAft>
              <a:defRPr/>
            </a:pPr>
            <a:endParaRPr lang="en-US" altLang="ja-JP" b="1" dirty="0">
              <a:latin typeface="+mn-ea"/>
              <a:ea typeface="+mn-ea"/>
              <a:cs typeface="+mn-cs"/>
            </a:endParaRPr>
          </a:p>
          <a:p>
            <a:pPr eaLnBrk="1" fontAlgn="auto" hangingPunct="1">
              <a:spcBef>
                <a:spcPts val="0"/>
              </a:spcBef>
              <a:spcAft>
                <a:spcPts val="0"/>
              </a:spcAft>
              <a:defRPr/>
            </a:pPr>
            <a:endParaRPr lang="en-US" altLang="ja-JP" b="1" dirty="0">
              <a:latin typeface="+mn-ea"/>
              <a:ea typeface="+mn-ea"/>
              <a:cs typeface="+mn-cs"/>
            </a:endParaRPr>
          </a:p>
          <a:p>
            <a:pPr eaLnBrk="1" fontAlgn="auto" hangingPunct="1">
              <a:spcBef>
                <a:spcPts val="0"/>
              </a:spcBef>
              <a:spcAft>
                <a:spcPts val="0"/>
              </a:spcAft>
              <a:defRPr/>
            </a:pPr>
            <a:endParaRPr lang="en-US" altLang="ja-JP" b="1" dirty="0">
              <a:latin typeface="+mn-ea"/>
              <a:ea typeface="+mn-ea"/>
              <a:cs typeface="+mn-cs"/>
            </a:endParaRPr>
          </a:p>
          <a:p>
            <a:pPr eaLnBrk="1" fontAlgn="auto" hangingPunct="1">
              <a:spcBef>
                <a:spcPts val="0"/>
              </a:spcBef>
              <a:spcAft>
                <a:spcPts val="0"/>
              </a:spcAft>
              <a:defRPr/>
            </a:pPr>
            <a:endParaRPr lang="en-US" altLang="ja-JP" b="1" dirty="0">
              <a:latin typeface="+mn-ea"/>
              <a:ea typeface="+mn-ea"/>
              <a:cs typeface="+mn-cs"/>
            </a:endParaRPr>
          </a:p>
        </p:txBody>
      </p:sp>
      <p:sp>
        <p:nvSpPr>
          <p:cNvPr id="10" name="テキスト ボックス 9"/>
          <p:cNvSpPr txBox="1"/>
          <p:nvPr/>
        </p:nvSpPr>
        <p:spPr>
          <a:xfrm>
            <a:off x="423863" y="4138613"/>
            <a:ext cx="2132012" cy="369887"/>
          </a:xfrm>
          <a:prstGeom prst="rect">
            <a:avLst/>
          </a:prstGeom>
          <a:solidFill>
            <a:srgbClr val="FFFF66"/>
          </a:solidFill>
          <a:ln w="19050">
            <a:prstDash val="solid"/>
          </a:ln>
        </p:spPr>
        <p:style>
          <a:lnRef idx="2">
            <a:schemeClr val="accent1"/>
          </a:lnRef>
          <a:fillRef idx="1">
            <a:schemeClr val="lt1"/>
          </a:fillRef>
          <a:effectRef idx="0">
            <a:schemeClr val="accent1"/>
          </a:effectRef>
          <a:fontRef idx="minor">
            <a:schemeClr val="dk1"/>
          </a:fontRef>
        </p:style>
        <p:txBody>
          <a:bodyPr>
            <a:spAutoFit/>
          </a:bodyPr>
          <a:lstStyle/>
          <a:p>
            <a:pPr algn="ctr" eaLnBrk="1" fontAlgn="auto" hangingPunct="1">
              <a:spcBef>
                <a:spcPts val="0"/>
              </a:spcBef>
              <a:spcAft>
                <a:spcPts val="0"/>
              </a:spcAft>
              <a:defRPr/>
            </a:pPr>
            <a:r>
              <a:rPr lang="ja-JP" altLang="en-US" b="1" dirty="0">
                <a:latin typeface="ＭＳ ゴシック" pitchFamily="49" charset="-128"/>
                <a:ea typeface="ＭＳ ゴシック" pitchFamily="49" charset="-128"/>
              </a:rPr>
              <a:t>医・科学サポート</a:t>
            </a:r>
          </a:p>
        </p:txBody>
      </p:sp>
      <p:sp>
        <p:nvSpPr>
          <p:cNvPr id="8200" name="正方形/長方形 19"/>
          <p:cNvSpPr>
            <a:spLocks noChangeArrowheads="1"/>
          </p:cNvSpPr>
          <p:nvPr/>
        </p:nvSpPr>
        <p:spPr bwMode="auto">
          <a:xfrm>
            <a:off x="250825" y="2627313"/>
            <a:ext cx="2286000" cy="1200150"/>
          </a:xfrm>
          <a:prstGeom prst="rect">
            <a:avLst/>
          </a:prstGeom>
          <a:noFill/>
          <a:ln w="9525">
            <a:noFill/>
            <a:miter lim="800000"/>
            <a:headEnd/>
            <a:tailEnd/>
          </a:ln>
        </p:spPr>
        <p:txBody>
          <a:bodyPr>
            <a:spAutoFit/>
          </a:bodyPr>
          <a:lstStyle/>
          <a:p>
            <a:pPr eaLnBrk="1" hangingPunct="1"/>
            <a:r>
              <a:rPr lang="ja-JP" altLang="en-US" sz="1200">
                <a:solidFill>
                  <a:srgbClr val="000000"/>
                </a:solidFill>
              </a:rPr>
              <a:t>■オリンピック選手に必要な強化がパラリンピック選手にも同様に必要である</a:t>
            </a:r>
            <a:endParaRPr lang="en-US" altLang="ja-JP" sz="1200">
              <a:solidFill>
                <a:srgbClr val="000000"/>
              </a:solidFill>
            </a:endParaRPr>
          </a:p>
          <a:p>
            <a:pPr eaLnBrk="1" hangingPunct="1"/>
            <a:endParaRPr lang="en-US" altLang="ja-JP" sz="1200">
              <a:solidFill>
                <a:srgbClr val="000000"/>
              </a:solidFill>
            </a:endParaRPr>
          </a:p>
          <a:p>
            <a:pPr eaLnBrk="1" hangingPunct="1"/>
            <a:endParaRPr lang="en-US" altLang="ja-JP" sz="1200"/>
          </a:p>
          <a:p>
            <a:pPr eaLnBrk="1" hangingPunct="1"/>
            <a:endParaRPr lang="en-US" altLang="ja-JP" sz="1200">
              <a:solidFill>
                <a:srgbClr val="000000"/>
              </a:solidFill>
            </a:endParaRPr>
          </a:p>
        </p:txBody>
      </p:sp>
      <p:sp>
        <p:nvSpPr>
          <p:cNvPr id="8201" name="正方形/長方形 21"/>
          <p:cNvSpPr>
            <a:spLocks noChangeArrowheads="1"/>
          </p:cNvSpPr>
          <p:nvPr/>
        </p:nvSpPr>
        <p:spPr bwMode="auto">
          <a:xfrm>
            <a:off x="4418013" y="2627313"/>
            <a:ext cx="1944687" cy="1016000"/>
          </a:xfrm>
          <a:prstGeom prst="rect">
            <a:avLst/>
          </a:prstGeom>
          <a:noFill/>
          <a:ln w="9525">
            <a:noFill/>
            <a:miter lim="800000"/>
            <a:headEnd/>
            <a:tailEnd/>
          </a:ln>
        </p:spPr>
        <p:txBody>
          <a:bodyPr>
            <a:spAutoFit/>
          </a:bodyPr>
          <a:lstStyle/>
          <a:p>
            <a:pPr eaLnBrk="1" hangingPunct="1"/>
            <a:r>
              <a:rPr lang="ja-JP" altLang="en-US" sz="1200"/>
              <a:t>■いわゆる「障害者」に関する知識だけを有するより、競技に関する高い専門性を有する指導者・スタッフが必要</a:t>
            </a:r>
            <a:endParaRPr lang="en-US" altLang="ja-JP" sz="1200">
              <a:solidFill>
                <a:srgbClr val="C00000"/>
              </a:solidFill>
            </a:endParaRPr>
          </a:p>
        </p:txBody>
      </p:sp>
      <p:sp>
        <p:nvSpPr>
          <p:cNvPr id="8202" name="正方形/長方形 23"/>
          <p:cNvSpPr>
            <a:spLocks noChangeArrowheads="1"/>
          </p:cNvSpPr>
          <p:nvPr/>
        </p:nvSpPr>
        <p:spPr bwMode="auto">
          <a:xfrm>
            <a:off x="423863" y="5300663"/>
            <a:ext cx="4292600" cy="1200150"/>
          </a:xfrm>
          <a:prstGeom prst="rect">
            <a:avLst/>
          </a:prstGeom>
          <a:noFill/>
          <a:ln w="9525">
            <a:noFill/>
            <a:miter lim="800000"/>
            <a:headEnd/>
            <a:tailEnd/>
          </a:ln>
        </p:spPr>
        <p:txBody>
          <a:bodyPr>
            <a:spAutoFit/>
          </a:bodyPr>
          <a:lstStyle/>
          <a:p>
            <a:pPr eaLnBrk="1" hangingPunct="1"/>
            <a:r>
              <a:rPr lang="ja-JP" altLang="en-US" sz="1200"/>
              <a:t>■スポーツ医・科学支援（知見の共有）</a:t>
            </a:r>
            <a:endParaRPr lang="en-US" altLang="ja-JP" sz="1200"/>
          </a:p>
          <a:p>
            <a:pPr eaLnBrk="1" hangingPunct="1"/>
            <a:endParaRPr lang="en-US" altLang="ja-JP" sz="1200"/>
          </a:p>
          <a:p>
            <a:pPr eaLnBrk="1" hangingPunct="1">
              <a:buFont typeface="Wingdings 3" pitchFamily="18" charset="2"/>
              <a:buNone/>
            </a:pPr>
            <a:r>
              <a:rPr lang="ja-JP" altLang="en-US" sz="1200"/>
              <a:t>■競技特性、障害特性にかかわるフィジカルトレーニングの理論研究・実践への応用</a:t>
            </a:r>
            <a:endParaRPr lang="en-US" altLang="ja-JP" sz="1200"/>
          </a:p>
          <a:p>
            <a:pPr eaLnBrk="1" hangingPunct="1">
              <a:buFont typeface="Wingdings 3" pitchFamily="18" charset="2"/>
              <a:buNone/>
            </a:pPr>
            <a:endParaRPr lang="en-US" altLang="ja-JP" sz="1200"/>
          </a:p>
          <a:p>
            <a:pPr eaLnBrk="1" hangingPunct="1">
              <a:buFont typeface="Wingdings 3" pitchFamily="18" charset="2"/>
              <a:buNone/>
            </a:pPr>
            <a:r>
              <a:rPr lang="ja-JP" altLang="en-US" sz="1200"/>
              <a:t>■パラスポーツの器財開発</a:t>
            </a:r>
            <a:endParaRPr lang="en-US" altLang="ja-JP" sz="1200"/>
          </a:p>
        </p:txBody>
      </p:sp>
      <p:pic>
        <p:nvPicPr>
          <p:cNvPr id="8203" name="Picture 4"/>
          <p:cNvPicPr>
            <a:picLocks noChangeAspect="1" noChangeArrowheads="1"/>
          </p:cNvPicPr>
          <p:nvPr/>
        </p:nvPicPr>
        <p:blipFill>
          <a:blip r:embed="rId3" cstate="print"/>
          <a:srcRect/>
          <a:stretch>
            <a:fillRect/>
          </a:stretch>
        </p:blipFill>
        <p:spPr bwMode="auto">
          <a:xfrm>
            <a:off x="2339975" y="2627313"/>
            <a:ext cx="1616075" cy="1133475"/>
          </a:xfrm>
          <a:prstGeom prst="rect">
            <a:avLst/>
          </a:prstGeom>
          <a:noFill/>
          <a:ln w="9525">
            <a:noFill/>
            <a:miter lim="800000"/>
            <a:headEnd/>
            <a:tailEnd/>
          </a:ln>
        </p:spPr>
      </p:pic>
      <p:pic>
        <p:nvPicPr>
          <p:cNvPr id="8204" name="Picture 3"/>
          <p:cNvPicPr>
            <a:picLocks noChangeAspect="1" noChangeArrowheads="1"/>
          </p:cNvPicPr>
          <p:nvPr/>
        </p:nvPicPr>
        <p:blipFill>
          <a:blip r:embed="rId4" cstate="print"/>
          <a:srcRect/>
          <a:stretch>
            <a:fillRect/>
          </a:stretch>
        </p:blipFill>
        <p:spPr bwMode="auto">
          <a:xfrm>
            <a:off x="6362700" y="2627313"/>
            <a:ext cx="1677988" cy="1239837"/>
          </a:xfrm>
          <a:prstGeom prst="rect">
            <a:avLst/>
          </a:prstGeom>
          <a:noFill/>
          <a:ln w="9525">
            <a:noFill/>
            <a:miter lim="800000"/>
            <a:headEnd/>
            <a:tailEnd/>
          </a:ln>
        </p:spPr>
      </p:pic>
      <p:pic>
        <p:nvPicPr>
          <p:cNvPr id="8205" name="Picture 2"/>
          <p:cNvPicPr>
            <a:picLocks noChangeAspect="1" noChangeArrowheads="1"/>
          </p:cNvPicPr>
          <p:nvPr/>
        </p:nvPicPr>
        <p:blipFill>
          <a:blip r:embed="rId5" cstate="print"/>
          <a:srcRect/>
          <a:stretch>
            <a:fillRect/>
          </a:stretch>
        </p:blipFill>
        <p:spPr bwMode="auto">
          <a:xfrm>
            <a:off x="5942013" y="5300663"/>
            <a:ext cx="1798637" cy="1254125"/>
          </a:xfrm>
          <a:prstGeom prst="rect">
            <a:avLst/>
          </a:prstGeom>
          <a:noFill/>
          <a:ln w="9525">
            <a:noFill/>
            <a:miter lim="800000"/>
            <a:headEnd/>
            <a:tailEnd/>
          </a:ln>
        </p:spPr>
      </p:pic>
      <p:sp>
        <p:nvSpPr>
          <p:cNvPr id="8206" name="タイトル 1"/>
          <p:cNvSpPr txBox="1">
            <a:spLocks/>
          </p:cNvSpPr>
          <p:nvPr/>
        </p:nvSpPr>
        <p:spPr bwMode="auto">
          <a:xfrm>
            <a:off x="608013" y="515938"/>
            <a:ext cx="7748587" cy="752475"/>
          </a:xfrm>
          <a:prstGeom prst="rect">
            <a:avLst/>
          </a:prstGeom>
          <a:noFill/>
          <a:ln w="9525">
            <a:noFill/>
            <a:miter lim="800000"/>
            <a:headEnd/>
            <a:tailEnd/>
          </a:ln>
        </p:spPr>
        <p:txBody>
          <a:bodyPr/>
          <a:lstStyle/>
          <a:p>
            <a:pPr defTabSz="457200" eaLnBrk="1" hangingPunct="1">
              <a:defRPr/>
            </a:pPr>
            <a:r>
              <a:rPr lang="ja-JP" altLang="en-US" sz="2800" b="1" dirty="0">
                <a:solidFill>
                  <a:schemeClr val="accent1">
                    <a:lumMod val="75000"/>
                  </a:schemeClr>
                </a:solidFill>
              </a:rPr>
              <a:t>パラリンピックで勝つために必要なこと</a:t>
            </a:r>
            <a:endParaRPr lang="en-US" altLang="ja-JP" sz="2800" b="1" dirty="0">
              <a:solidFill>
                <a:schemeClr val="accent1">
                  <a:lumMod val="75000"/>
                </a:schemeClr>
              </a:solidFill>
            </a:endParaRPr>
          </a:p>
          <a:p>
            <a:pPr defTabSz="457200" eaLnBrk="1" hangingPunct="1">
              <a:defRPr/>
            </a:pPr>
            <a:r>
              <a:rPr lang="ja-JP" altLang="en-US" sz="2800" b="1" dirty="0">
                <a:solidFill>
                  <a:schemeClr val="accent1">
                    <a:lumMod val="75000"/>
                  </a:schemeClr>
                </a:solidFill>
              </a:rPr>
              <a:t>　⇒オリンピックとの</a:t>
            </a:r>
            <a:r>
              <a:rPr lang="ja-JP" altLang="en-US" sz="2800" b="1" u="sng" dirty="0">
                <a:solidFill>
                  <a:srgbClr val="C00000"/>
                </a:solidFill>
              </a:rPr>
              <a:t>イコールフィッティング</a:t>
            </a:r>
            <a:endParaRPr lang="ja-JP" altLang="en-US" sz="2800" b="1" dirty="0">
              <a:solidFill>
                <a:srgbClr val="C00000"/>
              </a:solidFill>
            </a:endParaRPr>
          </a:p>
        </p:txBody>
      </p:sp>
      <p:sp>
        <p:nvSpPr>
          <p:cNvPr id="8207" name="正方形/長方形 23"/>
          <p:cNvSpPr>
            <a:spLocks noChangeArrowheads="1"/>
          </p:cNvSpPr>
          <p:nvPr/>
        </p:nvSpPr>
        <p:spPr bwMode="auto">
          <a:xfrm>
            <a:off x="4541838" y="4943475"/>
            <a:ext cx="3956050" cy="277813"/>
          </a:xfrm>
          <a:prstGeom prst="rect">
            <a:avLst/>
          </a:prstGeom>
          <a:noFill/>
          <a:ln w="9525">
            <a:noFill/>
            <a:miter lim="800000"/>
            <a:headEnd/>
            <a:tailEnd/>
          </a:ln>
        </p:spPr>
        <p:txBody>
          <a:bodyPr>
            <a:spAutoFit/>
          </a:bodyPr>
          <a:lstStyle/>
          <a:p>
            <a:pPr eaLnBrk="1" hangingPunct="1"/>
            <a:r>
              <a:rPr lang="ja-JP" altLang="en-US" sz="1200"/>
              <a:t>　</a:t>
            </a:r>
            <a:endParaRPr lang="en-US" altLang="ja-JP"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8013" y="523875"/>
            <a:ext cx="8210550" cy="1320800"/>
          </a:xfrm>
        </p:spPr>
        <p:txBody>
          <a:bodyPr rtlCol="0"/>
          <a:lstStyle/>
          <a:p>
            <a:pPr eaLnBrk="1" fontAlgn="auto" hangingPunct="1">
              <a:spcAft>
                <a:spcPts val="0"/>
              </a:spcAft>
              <a:defRPr/>
            </a:pPr>
            <a:r>
              <a:rPr lang="ja-JP" altLang="en-US" sz="3200" b="1" dirty="0" smtClean="0">
                <a:solidFill>
                  <a:schemeClr val="accent1">
                    <a:lumMod val="75000"/>
                  </a:schemeClr>
                </a:solidFill>
                <a:latin typeface="+mn-ea"/>
                <a:cs typeface="+mj-cs"/>
              </a:rPr>
              <a:t>１．強化拠点</a:t>
            </a:r>
            <a:endParaRPr lang="ja-JP" altLang="en-US" sz="2400" b="1" dirty="0">
              <a:solidFill>
                <a:srgbClr val="C00000"/>
              </a:solidFill>
              <a:cs typeface="+mj-cs"/>
            </a:endParaRPr>
          </a:p>
        </p:txBody>
      </p:sp>
      <p:sp>
        <p:nvSpPr>
          <p:cNvPr id="3" name="コンテンツ プレースホルダー 2"/>
          <p:cNvSpPr>
            <a:spLocks noGrp="1"/>
          </p:cNvSpPr>
          <p:nvPr>
            <p:ph idx="1"/>
          </p:nvPr>
        </p:nvSpPr>
        <p:spPr>
          <a:xfrm>
            <a:off x="395288" y="1997075"/>
            <a:ext cx="7489825" cy="4860925"/>
          </a:xfrm>
        </p:spPr>
        <p:txBody>
          <a:bodyPr rtlCol="0">
            <a:normAutofit/>
          </a:bodyPr>
          <a:lstStyle/>
          <a:p>
            <a:pPr marL="268288" indent="-268288" eaLnBrk="1" fontAlgn="auto" hangingPunct="1">
              <a:spcAft>
                <a:spcPts val="0"/>
              </a:spcAft>
              <a:buFont typeface="Wingdings 3" charset="2"/>
              <a:buChar char=""/>
              <a:defRPr/>
            </a:pPr>
            <a:r>
              <a:rPr lang="ja-JP" altLang="en-US" dirty="0" smtClean="0">
                <a:solidFill>
                  <a:schemeClr val="tx1">
                    <a:lumMod val="75000"/>
                    <a:lumOff val="25000"/>
                  </a:schemeClr>
                </a:solidFill>
                <a:latin typeface="+mn-ea"/>
                <a:cs typeface="+mn-cs"/>
              </a:rPr>
              <a:t>選手</a:t>
            </a:r>
            <a:r>
              <a:rPr lang="ja-JP" altLang="en-US" dirty="0">
                <a:solidFill>
                  <a:schemeClr val="tx1">
                    <a:lumMod val="75000"/>
                    <a:lumOff val="25000"/>
                  </a:schemeClr>
                </a:solidFill>
                <a:latin typeface="+mn-ea"/>
                <a:cs typeface="+mn-cs"/>
              </a:rPr>
              <a:t>の意識</a:t>
            </a:r>
            <a:r>
              <a:rPr lang="ja-JP" altLang="en-US" dirty="0" smtClean="0">
                <a:solidFill>
                  <a:schemeClr val="tx1">
                    <a:lumMod val="75000"/>
                    <a:lumOff val="25000"/>
                  </a:schemeClr>
                </a:solidFill>
                <a:latin typeface="+mn-ea"/>
                <a:cs typeface="+mn-cs"/>
              </a:rPr>
              <a:t>は「ハイパフォーマンス</a:t>
            </a:r>
            <a:r>
              <a:rPr lang="ja-JP" altLang="en-US" dirty="0">
                <a:solidFill>
                  <a:schemeClr val="tx1">
                    <a:lumMod val="75000"/>
                    <a:lumOff val="25000"/>
                  </a:schemeClr>
                </a:solidFill>
                <a:latin typeface="+mn-ea"/>
                <a:cs typeface="+mn-cs"/>
              </a:rPr>
              <a:t>を実現するための</a:t>
            </a:r>
            <a:r>
              <a:rPr lang="ja-JP" altLang="en-US" dirty="0" smtClean="0">
                <a:solidFill>
                  <a:schemeClr val="tx1">
                    <a:lumMod val="75000"/>
                    <a:lumOff val="25000"/>
                  </a:schemeClr>
                </a:solidFill>
                <a:latin typeface="+mn-ea"/>
                <a:cs typeface="+mn-cs"/>
              </a:rPr>
              <a:t>強化」を</a:t>
            </a:r>
            <a:r>
              <a:rPr lang="ja-JP" altLang="en-US" dirty="0">
                <a:solidFill>
                  <a:schemeClr val="tx1">
                    <a:lumMod val="75000"/>
                    <a:lumOff val="25000"/>
                  </a:schemeClr>
                </a:solidFill>
                <a:latin typeface="+mn-ea"/>
                <a:cs typeface="+mn-cs"/>
              </a:rPr>
              <a:t>起点としています。決して障害の補完やリハビリテーションからアスリートを目指す道のりを辿ろうとしているのではありません。したがって、</a:t>
            </a:r>
            <a:r>
              <a:rPr lang="ja-JP" altLang="en-US" dirty="0">
                <a:solidFill>
                  <a:srgbClr val="C00000"/>
                </a:solidFill>
                <a:latin typeface="+mn-ea"/>
                <a:cs typeface="+mn-cs"/>
              </a:rPr>
              <a:t>すべての強化の対しての捉え方はオリンピック選手と同様で</a:t>
            </a:r>
            <a:r>
              <a:rPr lang="ja-JP" altLang="en-US" dirty="0" smtClean="0">
                <a:solidFill>
                  <a:srgbClr val="C00000"/>
                </a:solidFill>
                <a:latin typeface="+mn-ea"/>
                <a:cs typeface="+mn-cs"/>
              </a:rPr>
              <a:t>あるべき</a:t>
            </a:r>
            <a:r>
              <a:rPr lang="ja-JP" altLang="en-US" dirty="0" smtClean="0">
                <a:solidFill>
                  <a:schemeClr val="tx1">
                    <a:lumMod val="75000"/>
                    <a:lumOff val="25000"/>
                  </a:schemeClr>
                </a:solidFill>
                <a:latin typeface="+mn-ea"/>
                <a:cs typeface="+mn-cs"/>
              </a:rPr>
              <a:t>と</a:t>
            </a:r>
            <a:r>
              <a:rPr lang="ja-JP" altLang="en-US" dirty="0">
                <a:solidFill>
                  <a:schemeClr val="tx1">
                    <a:lumMod val="75000"/>
                    <a:lumOff val="25000"/>
                  </a:schemeClr>
                </a:solidFill>
                <a:latin typeface="+mn-ea"/>
                <a:cs typeface="+mn-cs"/>
              </a:rPr>
              <a:t>考えています。具体的には、以下</a:t>
            </a:r>
            <a:r>
              <a:rPr lang="ja-JP" altLang="en-US" dirty="0" smtClean="0">
                <a:solidFill>
                  <a:schemeClr val="tx1">
                    <a:lumMod val="75000"/>
                    <a:lumOff val="25000"/>
                  </a:schemeClr>
                </a:solidFill>
                <a:latin typeface="+mn-ea"/>
                <a:cs typeface="+mn-cs"/>
              </a:rPr>
              <a:t>の２点</a:t>
            </a:r>
            <a:r>
              <a:rPr lang="ja-JP" altLang="en-US" dirty="0">
                <a:solidFill>
                  <a:schemeClr val="tx1">
                    <a:lumMod val="75000"/>
                    <a:lumOff val="25000"/>
                  </a:schemeClr>
                </a:solidFill>
                <a:latin typeface="+mn-ea"/>
                <a:cs typeface="+mn-cs"/>
              </a:rPr>
              <a:t>です。</a:t>
            </a:r>
            <a:endParaRPr lang="en-US" altLang="ja-JP" dirty="0">
              <a:solidFill>
                <a:schemeClr val="tx1">
                  <a:lumMod val="75000"/>
                  <a:lumOff val="25000"/>
                </a:schemeClr>
              </a:solidFill>
              <a:latin typeface="+mn-ea"/>
              <a:cs typeface="+mn-cs"/>
            </a:endParaRPr>
          </a:p>
          <a:p>
            <a:pPr marL="0" indent="0" eaLnBrk="1" fontAlgn="auto" hangingPunct="1">
              <a:spcAft>
                <a:spcPts val="0"/>
              </a:spcAft>
              <a:buFont typeface="Wingdings 3" charset="2"/>
              <a:buNone/>
              <a:defRPr/>
            </a:pPr>
            <a:endParaRPr lang="en-US" altLang="ja-JP" dirty="0" smtClean="0">
              <a:solidFill>
                <a:schemeClr val="tx1">
                  <a:lumMod val="75000"/>
                  <a:lumOff val="25000"/>
                </a:schemeClr>
              </a:solidFill>
              <a:latin typeface="+mn-ea"/>
              <a:cs typeface="+mn-cs"/>
            </a:endParaRPr>
          </a:p>
          <a:p>
            <a:pPr marL="450850" indent="-450850" eaLnBrk="1" fontAlgn="auto" hangingPunct="1">
              <a:spcAft>
                <a:spcPts val="0"/>
              </a:spcAft>
              <a:buFont typeface="Wingdings 3" charset="2"/>
              <a:buNone/>
              <a:defRPr/>
            </a:pPr>
            <a:r>
              <a:rPr lang="ja-JP" altLang="en-US" dirty="0" smtClean="0">
                <a:solidFill>
                  <a:schemeClr val="tx1">
                    <a:lumMod val="75000"/>
                    <a:lumOff val="25000"/>
                  </a:schemeClr>
                </a:solidFill>
                <a:latin typeface="+mn-ea"/>
                <a:cs typeface="+mn-cs"/>
              </a:rPr>
              <a:t>１．オリンピック選手と同様のハイパフォーマンスに特化した強化拠点（共有できるところは共有することを基本的な考え方とする）。</a:t>
            </a:r>
            <a:endParaRPr lang="en-US" altLang="ja-JP" dirty="0" smtClean="0">
              <a:solidFill>
                <a:schemeClr val="tx1">
                  <a:lumMod val="75000"/>
                  <a:lumOff val="25000"/>
                </a:schemeClr>
              </a:solidFill>
              <a:latin typeface="+mn-ea"/>
              <a:cs typeface="+mn-cs"/>
            </a:endParaRPr>
          </a:p>
          <a:p>
            <a:pPr marL="450850" indent="-450850" eaLnBrk="1" fontAlgn="auto" hangingPunct="1">
              <a:spcAft>
                <a:spcPts val="0"/>
              </a:spcAft>
              <a:buFont typeface="Wingdings 3" charset="2"/>
              <a:buNone/>
              <a:defRPr/>
            </a:pPr>
            <a:endParaRPr lang="en-US" altLang="ja-JP" dirty="0">
              <a:solidFill>
                <a:schemeClr val="tx1">
                  <a:lumMod val="75000"/>
                  <a:lumOff val="25000"/>
                </a:schemeClr>
              </a:solidFill>
              <a:latin typeface="+mn-ea"/>
              <a:cs typeface="+mn-cs"/>
            </a:endParaRPr>
          </a:p>
          <a:p>
            <a:pPr marL="450850" indent="-450850" eaLnBrk="1" fontAlgn="auto" hangingPunct="1">
              <a:spcAft>
                <a:spcPts val="0"/>
              </a:spcAft>
              <a:buFont typeface="Wingdings 3" charset="2"/>
              <a:buNone/>
              <a:defRPr/>
            </a:pPr>
            <a:r>
              <a:rPr lang="ja-JP" altLang="en-US" dirty="0" smtClean="0">
                <a:solidFill>
                  <a:schemeClr val="tx1">
                    <a:lumMod val="75000"/>
                    <a:lumOff val="25000"/>
                  </a:schemeClr>
                </a:solidFill>
                <a:latin typeface="+mn-ea"/>
                <a:cs typeface="+mn-cs"/>
              </a:rPr>
              <a:t>２．スポーツ</a:t>
            </a:r>
            <a:r>
              <a:rPr lang="ja-JP" altLang="en-US" dirty="0">
                <a:solidFill>
                  <a:schemeClr val="tx1">
                    <a:lumMod val="75000"/>
                    <a:lumOff val="25000"/>
                  </a:schemeClr>
                </a:solidFill>
                <a:latin typeface="+mn-ea"/>
                <a:cs typeface="+mn-cs"/>
              </a:rPr>
              <a:t>傷害への対応や科学的トレーニング、</a:t>
            </a:r>
            <a:r>
              <a:rPr lang="ja-JP" altLang="en-US" dirty="0" smtClean="0">
                <a:solidFill>
                  <a:schemeClr val="tx1">
                    <a:lumMod val="75000"/>
                    <a:lumOff val="25000"/>
                  </a:schemeClr>
                </a:solidFill>
                <a:latin typeface="+mn-ea"/>
                <a:cs typeface="+mn-cs"/>
              </a:rPr>
              <a:t>いわゆる科学</a:t>
            </a:r>
            <a:r>
              <a:rPr lang="ja-JP" altLang="en-US" dirty="0">
                <a:solidFill>
                  <a:schemeClr val="tx1">
                    <a:lumMod val="75000"/>
                    <a:lumOff val="25000"/>
                  </a:schemeClr>
                </a:solidFill>
                <a:latin typeface="+mn-ea"/>
                <a:cs typeface="+mn-cs"/>
              </a:rPr>
              <a:t>サポートについては、</a:t>
            </a:r>
            <a:r>
              <a:rPr lang="en-US" altLang="ja-JP" dirty="0">
                <a:solidFill>
                  <a:schemeClr val="tx1">
                    <a:lumMod val="75000"/>
                    <a:lumOff val="25000"/>
                  </a:schemeClr>
                </a:solidFill>
                <a:latin typeface="+mn-ea"/>
                <a:cs typeface="+mn-cs"/>
              </a:rPr>
              <a:t>NTC</a:t>
            </a:r>
            <a:r>
              <a:rPr lang="ja-JP" altLang="en-US" dirty="0" err="1">
                <a:solidFill>
                  <a:schemeClr val="tx1">
                    <a:lumMod val="75000"/>
                    <a:lumOff val="25000"/>
                  </a:schemeClr>
                </a:solidFill>
                <a:latin typeface="+mn-ea"/>
                <a:cs typeface="+mn-cs"/>
              </a:rPr>
              <a:t>、</a:t>
            </a:r>
            <a:r>
              <a:rPr lang="en-US" altLang="ja-JP" dirty="0">
                <a:solidFill>
                  <a:schemeClr val="tx1">
                    <a:lumMod val="75000"/>
                    <a:lumOff val="25000"/>
                  </a:schemeClr>
                </a:solidFill>
                <a:latin typeface="+mn-ea"/>
                <a:cs typeface="+mn-cs"/>
              </a:rPr>
              <a:t>JISS</a:t>
            </a:r>
            <a:r>
              <a:rPr lang="ja-JP" altLang="en-US" dirty="0">
                <a:solidFill>
                  <a:schemeClr val="tx1">
                    <a:lumMod val="75000"/>
                    <a:lumOff val="25000"/>
                  </a:schemeClr>
                </a:solidFill>
                <a:latin typeface="+mn-ea"/>
                <a:cs typeface="+mn-cs"/>
              </a:rPr>
              <a:t>の</a:t>
            </a:r>
            <a:r>
              <a:rPr lang="ja-JP" altLang="en-US" dirty="0" smtClean="0">
                <a:solidFill>
                  <a:schemeClr val="tx1">
                    <a:lumMod val="75000"/>
                    <a:lumOff val="25000"/>
                  </a:schemeClr>
                </a:solidFill>
                <a:latin typeface="+mn-ea"/>
                <a:cs typeface="+mn-cs"/>
              </a:rPr>
              <a:t>オリンピック選手に対する</a:t>
            </a:r>
            <a:r>
              <a:rPr lang="ja-JP" altLang="en-US" dirty="0" smtClean="0">
                <a:solidFill>
                  <a:srgbClr val="C00000"/>
                </a:solidFill>
                <a:latin typeface="+mn-ea"/>
                <a:cs typeface="+mn-cs"/>
              </a:rPr>
              <a:t>サポートノウハウを転用することが効率的である</a:t>
            </a:r>
            <a:r>
              <a:rPr lang="ja-JP" altLang="en-US" dirty="0" smtClean="0">
                <a:solidFill>
                  <a:schemeClr val="tx1">
                    <a:lumMod val="75000"/>
                    <a:lumOff val="25000"/>
                  </a:schemeClr>
                </a:solidFill>
                <a:latin typeface="+mn-ea"/>
                <a:cs typeface="+mn-cs"/>
              </a:rPr>
              <a:t>と考えています。　　</a:t>
            </a:r>
            <a:endParaRPr lang="en-US" altLang="ja-JP" dirty="0" smtClean="0">
              <a:solidFill>
                <a:schemeClr val="tx1">
                  <a:lumMod val="75000"/>
                  <a:lumOff val="25000"/>
                </a:schemeClr>
              </a:solidFill>
              <a:latin typeface="+mn-ea"/>
              <a:cs typeface="+mn-cs"/>
            </a:endParaRPr>
          </a:p>
          <a:p>
            <a:pPr eaLnBrk="1" fontAlgn="auto" hangingPunct="1">
              <a:spcAft>
                <a:spcPts val="0"/>
              </a:spcAft>
              <a:buFont typeface="Wingdings 3" charset="2"/>
              <a:buChar char=""/>
              <a:defRPr/>
            </a:pPr>
            <a:endParaRPr lang="ja-JP" altLang="en-US" dirty="0">
              <a:solidFill>
                <a:schemeClr val="tx1">
                  <a:lumMod val="75000"/>
                  <a:lumOff val="25000"/>
                </a:schemeClr>
              </a:solidFill>
              <a:cs typeface="+mn-cs"/>
            </a:endParaRPr>
          </a:p>
        </p:txBody>
      </p:sp>
      <p:sp>
        <p:nvSpPr>
          <p:cNvPr id="9220" name="スライド番号プレースホルダー 3"/>
          <p:cNvSpPr>
            <a:spLocks noGrp="1"/>
          </p:cNvSpPr>
          <p:nvPr>
            <p:ph type="sldNum" sz="quarter" idx="12"/>
          </p:nvPr>
        </p:nvSpPr>
        <p:spPr bwMode="auto">
          <a:noFill/>
          <a:ln>
            <a:miter lim="800000"/>
            <a:headEnd/>
            <a:tailEnd/>
          </a:ln>
        </p:spPr>
        <p:txBody>
          <a:bodyPr/>
          <a:lstStyle/>
          <a:p>
            <a:fld id="{29584793-EA4E-4EB7-AED4-DCEEA39D95E5}" type="slidenum">
              <a:rPr lang="ja-JP" altLang="en-US" smtClean="0">
                <a:cs typeface="メイリオ" pitchFamily="50" charset="-128"/>
              </a:rPr>
              <a:pPr/>
              <a:t>5</a:t>
            </a:fld>
            <a:endParaRPr lang="ja-JP" altLang="en-US" smtClean="0">
              <a:cs typeface="メイリオ" pitchFamily="50" charset="-128"/>
            </a:endParaRPr>
          </a:p>
        </p:txBody>
      </p:sp>
      <p:sp>
        <p:nvSpPr>
          <p:cNvPr id="5" name="正方形/長方形 4"/>
          <p:cNvSpPr/>
          <p:nvPr/>
        </p:nvSpPr>
        <p:spPr>
          <a:xfrm>
            <a:off x="1476375" y="1052513"/>
            <a:ext cx="5256213" cy="708025"/>
          </a:xfrm>
          <a:prstGeom prst="rect">
            <a:avLst/>
          </a:prstGeom>
          <a:solidFill>
            <a:srgbClr val="FFFF00"/>
          </a:solidFill>
        </p:spPr>
        <p:txBody>
          <a:bodyPr anchor="ctr">
            <a:spAutoFit/>
          </a:bodyPr>
          <a:lstStyle/>
          <a:p>
            <a:pPr eaLnBrk="1" fontAlgn="auto" hangingPunct="1">
              <a:spcBef>
                <a:spcPts val="0"/>
              </a:spcBef>
              <a:spcAft>
                <a:spcPts val="0"/>
              </a:spcAft>
              <a:defRPr/>
            </a:pPr>
            <a:r>
              <a:rPr lang="ja-JP" altLang="en-US" sz="2000" b="1" dirty="0">
                <a:solidFill>
                  <a:srgbClr val="C00000"/>
                </a:solidFill>
                <a:latin typeface="+mn-ea"/>
              </a:rPr>
              <a:t>オリンピック選手同様の強化拠点</a:t>
            </a:r>
            <a:r>
              <a:rPr lang="en-US" altLang="ja-JP" sz="2000" b="1" dirty="0">
                <a:solidFill>
                  <a:srgbClr val="C00000"/>
                </a:solidFill>
                <a:latin typeface="+mn-ea"/>
              </a:rPr>
              <a:t/>
            </a:r>
            <a:br>
              <a:rPr lang="en-US" altLang="ja-JP" sz="2000" b="1" dirty="0">
                <a:solidFill>
                  <a:srgbClr val="C00000"/>
                </a:solidFill>
                <a:latin typeface="+mn-ea"/>
              </a:rPr>
            </a:br>
            <a:r>
              <a:rPr lang="ja-JP" altLang="en-US" sz="2000" b="1" dirty="0">
                <a:solidFill>
                  <a:srgbClr val="C00000"/>
                </a:solidFill>
                <a:latin typeface="+mn-ea"/>
              </a:rPr>
              <a:t>（資源の共有）</a:t>
            </a:r>
            <a:endParaRPr lang="ja-JP"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523875"/>
            <a:ext cx="6348413" cy="1320800"/>
          </a:xfrm>
        </p:spPr>
        <p:txBody>
          <a:bodyPr rtlCol="0">
            <a:normAutofit fontScale="90000"/>
          </a:bodyPr>
          <a:lstStyle/>
          <a:p>
            <a:pPr eaLnBrk="1" fontAlgn="auto" hangingPunct="1">
              <a:spcAft>
                <a:spcPts val="0"/>
              </a:spcAft>
              <a:defRPr/>
            </a:pPr>
            <a:r>
              <a:rPr lang="ja-JP" altLang="en-US" b="1" dirty="0" smtClean="0">
                <a:solidFill>
                  <a:schemeClr val="accent1">
                    <a:lumMod val="75000"/>
                  </a:schemeClr>
                </a:solidFill>
                <a:cs typeface="+mj-cs"/>
              </a:rPr>
              <a:t>２．コーチ・サポートスタッフ　</a:t>
            </a:r>
            <a:r>
              <a:rPr lang="en-US" altLang="ja-JP" b="1" dirty="0" smtClean="0">
                <a:solidFill>
                  <a:schemeClr val="accent1">
                    <a:lumMod val="75000"/>
                  </a:schemeClr>
                </a:solidFill>
                <a:cs typeface="+mj-cs"/>
              </a:rPr>
              <a:t/>
            </a:r>
            <a:br>
              <a:rPr lang="en-US" altLang="ja-JP" b="1" dirty="0" smtClean="0">
                <a:solidFill>
                  <a:schemeClr val="accent1">
                    <a:lumMod val="75000"/>
                  </a:schemeClr>
                </a:solidFill>
                <a:cs typeface="+mj-cs"/>
              </a:rPr>
            </a:br>
            <a:r>
              <a:rPr lang="ja-JP" altLang="en-US" dirty="0" smtClean="0">
                <a:solidFill>
                  <a:srgbClr val="C00000"/>
                </a:solidFill>
                <a:cs typeface="+mj-cs"/>
              </a:rPr>
              <a:t>　</a:t>
            </a:r>
            <a:endParaRPr lang="ja-JP" altLang="en-US" sz="2700" b="1" dirty="0">
              <a:solidFill>
                <a:srgbClr val="C00000"/>
              </a:solidFill>
              <a:cs typeface="+mj-cs"/>
            </a:endParaRPr>
          </a:p>
        </p:txBody>
      </p:sp>
      <p:sp>
        <p:nvSpPr>
          <p:cNvPr id="3" name="コンテンツ プレースホルダー 2"/>
          <p:cNvSpPr>
            <a:spLocks noGrp="1"/>
          </p:cNvSpPr>
          <p:nvPr>
            <p:ph idx="1"/>
          </p:nvPr>
        </p:nvSpPr>
        <p:spPr>
          <a:xfrm>
            <a:off x="609600" y="2181225"/>
            <a:ext cx="6842125" cy="3881438"/>
          </a:xfrm>
        </p:spPr>
        <p:txBody>
          <a:bodyPr rtlCol="0">
            <a:normAutofit/>
          </a:bodyPr>
          <a:lstStyle/>
          <a:p>
            <a:pPr eaLnBrk="1" fontAlgn="auto" hangingPunct="1">
              <a:spcAft>
                <a:spcPts val="0"/>
              </a:spcAft>
              <a:buFont typeface="Wingdings 3" charset="2"/>
              <a:buChar char=""/>
              <a:defRPr/>
            </a:pPr>
            <a:r>
              <a:rPr lang="ja-JP" altLang="en-US" dirty="0" smtClean="0">
                <a:solidFill>
                  <a:schemeClr val="tx1"/>
                </a:solidFill>
                <a:cs typeface="+mn-cs"/>
              </a:rPr>
              <a:t>競技団体間の連携強化と人材交流</a:t>
            </a:r>
            <a:r>
              <a:rPr lang="ja-JP" altLang="en-US" dirty="0">
                <a:solidFill>
                  <a:schemeClr val="tx1">
                    <a:lumMod val="75000"/>
                    <a:lumOff val="25000"/>
                  </a:schemeClr>
                </a:solidFill>
                <a:cs typeface="+mn-cs"/>
              </a:rPr>
              <a:t>　</a:t>
            </a:r>
            <a:endParaRPr lang="en-US" altLang="ja-JP" dirty="0" smtClean="0">
              <a:solidFill>
                <a:schemeClr val="tx1">
                  <a:lumMod val="75000"/>
                  <a:lumOff val="25000"/>
                </a:schemeClr>
              </a:solidFill>
              <a:cs typeface="+mn-cs"/>
            </a:endParaRPr>
          </a:p>
          <a:p>
            <a:pPr eaLnBrk="1" fontAlgn="auto" hangingPunct="1">
              <a:spcAft>
                <a:spcPts val="0"/>
              </a:spcAft>
              <a:buNone/>
              <a:defRPr/>
            </a:pPr>
            <a:r>
              <a:rPr lang="ja-JP" altLang="en-US" dirty="0" smtClean="0">
                <a:solidFill>
                  <a:srgbClr val="002060"/>
                </a:solidFill>
                <a:cs typeface="+mn-cs"/>
              </a:rPr>
              <a:t>　　例：コーチ、スタッフ間の人材の交流。パラリンピック選手の強化に係る人材の派遣と人材の育成。　</a:t>
            </a:r>
            <a:endParaRPr lang="en-US" altLang="ja-JP" dirty="0" smtClean="0">
              <a:solidFill>
                <a:srgbClr val="002060"/>
              </a:solidFill>
              <a:cs typeface="+mn-cs"/>
            </a:endParaRPr>
          </a:p>
          <a:p>
            <a:pPr marL="0" indent="0" eaLnBrk="1" fontAlgn="auto" hangingPunct="1">
              <a:spcAft>
                <a:spcPts val="0"/>
              </a:spcAft>
              <a:buFont typeface="Wingdings 3" charset="2"/>
              <a:buNone/>
              <a:defRPr/>
            </a:pPr>
            <a:r>
              <a:rPr lang="ja-JP" altLang="en-US" dirty="0">
                <a:solidFill>
                  <a:schemeClr val="tx1">
                    <a:lumMod val="75000"/>
                    <a:lumOff val="25000"/>
                  </a:schemeClr>
                </a:solidFill>
                <a:cs typeface="+mn-cs"/>
              </a:rPr>
              <a:t>　</a:t>
            </a:r>
            <a:endParaRPr lang="en-US" altLang="ja-JP" dirty="0" smtClean="0">
              <a:solidFill>
                <a:schemeClr val="tx1">
                  <a:lumMod val="75000"/>
                  <a:lumOff val="25000"/>
                </a:schemeClr>
              </a:solidFill>
              <a:cs typeface="+mn-cs"/>
            </a:endParaRPr>
          </a:p>
          <a:p>
            <a:pPr marL="0" indent="0" eaLnBrk="1" fontAlgn="auto" hangingPunct="1">
              <a:spcAft>
                <a:spcPts val="0"/>
              </a:spcAft>
              <a:buFont typeface="Wingdings 3" charset="2"/>
              <a:buNone/>
              <a:defRPr/>
            </a:pPr>
            <a:r>
              <a:rPr lang="ja-JP" altLang="en-US" dirty="0">
                <a:solidFill>
                  <a:schemeClr val="tx1">
                    <a:lumMod val="75000"/>
                    <a:lumOff val="25000"/>
                  </a:schemeClr>
                </a:solidFill>
                <a:cs typeface="+mn-cs"/>
              </a:rPr>
              <a:t>　</a:t>
            </a:r>
            <a:endParaRPr lang="en-US" altLang="ja-JP" dirty="0" smtClean="0">
              <a:solidFill>
                <a:schemeClr val="tx1">
                  <a:lumMod val="75000"/>
                  <a:lumOff val="25000"/>
                </a:schemeClr>
              </a:solidFill>
              <a:cs typeface="+mn-cs"/>
            </a:endParaRPr>
          </a:p>
        </p:txBody>
      </p:sp>
      <p:sp>
        <p:nvSpPr>
          <p:cNvPr id="10244" name="スライド番号プレースホルダー 3"/>
          <p:cNvSpPr>
            <a:spLocks noGrp="1"/>
          </p:cNvSpPr>
          <p:nvPr>
            <p:ph type="sldNum" sz="quarter" idx="12"/>
          </p:nvPr>
        </p:nvSpPr>
        <p:spPr bwMode="auto">
          <a:noFill/>
          <a:ln>
            <a:miter lim="800000"/>
            <a:headEnd/>
            <a:tailEnd/>
          </a:ln>
        </p:spPr>
        <p:txBody>
          <a:bodyPr/>
          <a:lstStyle/>
          <a:p>
            <a:fld id="{924981A2-B6DC-45C6-A309-323A5413A744}" type="slidenum">
              <a:rPr lang="ja-JP" altLang="en-US" smtClean="0">
                <a:cs typeface="メイリオ" pitchFamily="50" charset="-128"/>
              </a:rPr>
              <a:pPr/>
              <a:t>6</a:t>
            </a:fld>
            <a:endParaRPr lang="ja-JP" altLang="en-US" smtClean="0">
              <a:cs typeface="メイリオ" pitchFamily="50" charset="-128"/>
            </a:endParaRPr>
          </a:p>
        </p:txBody>
      </p:sp>
      <p:sp>
        <p:nvSpPr>
          <p:cNvPr id="5" name="正方形/長方形 4"/>
          <p:cNvSpPr/>
          <p:nvPr/>
        </p:nvSpPr>
        <p:spPr>
          <a:xfrm>
            <a:off x="1476375" y="1052513"/>
            <a:ext cx="5256213" cy="708025"/>
          </a:xfrm>
          <a:prstGeom prst="rect">
            <a:avLst/>
          </a:prstGeom>
          <a:solidFill>
            <a:srgbClr val="FFFF00"/>
          </a:solidFill>
        </p:spPr>
        <p:txBody>
          <a:bodyPr anchor="ctr">
            <a:spAutoFit/>
          </a:bodyPr>
          <a:lstStyle/>
          <a:p>
            <a:pPr eaLnBrk="1" fontAlgn="auto" hangingPunct="1">
              <a:spcBef>
                <a:spcPts val="0"/>
              </a:spcBef>
              <a:spcAft>
                <a:spcPts val="0"/>
              </a:spcAft>
              <a:defRPr/>
            </a:pPr>
            <a:r>
              <a:rPr lang="ja-JP" altLang="en-US" sz="2000" b="1" dirty="0">
                <a:solidFill>
                  <a:srgbClr val="C00000"/>
                </a:solidFill>
                <a:latin typeface="+mn-ea"/>
              </a:rPr>
              <a:t>オリンピック選手に対する競技指導の</a:t>
            </a:r>
            <a:r>
              <a:rPr lang="en-US" altLang="ja-JP" sz="2000" b="1" dirty="0">
                <a:solidFill>
                  <a:srgbClr val="C00000"/>
                </a:solidFill>
                <a:latin typeface="+mn-ea"/>
              </a:rPr>
              <a:t/>
            </a:r>
            <a:br>
              <a:rPr lang="en-US" altLang="ja-JP" sz="2000" b="1" dirty="0">
                <a:solidFill>
                  <a:srgbClr val="C00000"/>
                </a:solidFill>
                <a:latin typeface="+mn-ea"/>
              </a:rPr>
            </a:br>
            <a:r>
              <a:rPr lang="ja-JP" altLang="en-US" sz="2000" b="1" dirty="0">
                <a:solidFill>
                  <a:srgbClr val="C00000"/>
                </a:solidFill>
                <a:latin typeface="+mn-ea"/>
              </a:rPr>
              <a:t>ノウハウの活用（人材の共有）</a:t>
            </a:r>
            <a:endParaRPr lang="en-US" altLang="ja-JP" sz="2000" b="1" dirty="0">
              <a:solidFill>
                <a:srgbClr val="C00000"/>
              </a:solidFill>
              <a:latin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8013" y="523875"/>
            <a:ext cx="7851775" cy="1320800"/>
          </a:xfrm>
        </p:spPr>
        <p:txBody>
          <a:bodyPr rtlCol="0">
            <a:noAutofit/>
          </a:bodyPr>
          <a:lstStyle/>
          <a:p>
            <a:pPr eaLnBrk="1" fontAlgn="auto" hangingPunct="1">
              <a:spcAft>
                <a:spcPts val="0"/>
              </a:spcAft>
              <a:defRPr/>
            </a:pPr>
            <a:r>
              <a:rPr lang="ja-JP" altLang="en-US" sz="3200" b="1" dirty="0" smtClean="0">
                <a:solidFill>
                  <a:schemeClr val="accent1">
                    <a:lumMod val="75000"/>
                  </a:schemeClr>
                </a:solidFill>
                <a:cs typeface="+mj-cs"/>
              </a:rPr>
              <a:t>３．医・科学サポート</a:t>
            </a:r>
            <a:r>
              <a:rPr lang="en-US" altLang="ja-JP" sz="3200" b="1" dirty="0" smtClean="0">
                <a:solidFill>
                  <a:schemeClr val="accent2">
                    <a:lumMod val="75000"/>
                  </a:schemeClr>
                </a:solidFill>
                <a:cs typeface="+mj-cs"/>
              </a:rPr>
              <a:t/>
            </a:r>
            <a:br>
              <a:rPr lang="en-US" altLang="ja-JP" sz="3200" b="1" dirty="0" smtClean="0">
                <a:solidFill>
                  <a:schemeClr val="accent2">
                    <a:lumMod val="75000"/>
                  </a:schemeClr>
                </a:solidFill>
                <a:cs typeface="+mj-cs"/>
              </a:rPr>
            </a:br>
            <a:endParaRPr lang="ja-JP" altLang="en-US" sz="1800" b="1" dirty="0">
              <a:solidFill>
                <a:srgbClr val="C00000"/>
              </a:solidFill>
              <a:cs typeface="+mj-cs"/>
            </a:endParaRPr>
          </a:p>
        </p:txBody>
      </p:sp>
      <p:sp>
        <p:nvSpPr>
          <p:cNvPr id="3" name="コンテンツ プレースホルダー 2"/>
          <p:cNvSpPr>
            <a:spLocks noGrp="1"/>
          </p:cNvSpPr>
          <p:nvPr>
            <p:ph idx="1"/>
          </p:nvPr>
        </p:nvSpPr>
        <p:spPr>
          <a:xfrm>
            <a:off x="404813" y="2420938"/>
            <a:ext cx="7046912" cy="4032250"/>
          </a:xfrm>
        </p:spPr>
        <p:txBody>
          <a:bodyPr rtlCol="0">
            <a:noAutofit/>
          </a:bodyPr>
          <a:lstStyle/>
          <a:p>
            <a:pPr eaLnBrk="1" fontAlgn="auto" hangingPunct="1">
              <a:spcAft>
                <a:spcPts val="0"/>
              </a:spcAft>
              <a:buFont typeface="Wingdings 3" charset="2"/>
              <a:buChar char=""/>
              <a:defRPr/>
            </a:pPr>
            <a:r>
              <a:rPr lang="ja-JP" altLang="en-US" dirty="0" smtClean="0">
                <a:solidFill>
                  <a:schemeClr val="accent2">
                    <a:lumMod val="75000"/>
                  </a:schemeClr>
                </a:solidFill>
                <a:latin typeface="+mn-ea"/>
                <a:cs typeface="+mn-cs"/>
              </a:rPr>
              <a:t>スポーツ</a:t>
            </a:r>
            <a:r>
              <a:rPr lang="ja-JP" altLang="en-US" dirty="0">
                <a:solidFill>
                  <a:schemeClr val="accent2">
                    <a:lumMod val="75000"/>
                  </a:schemeClr>
                </a:solidFill>
                <a:latin typeface="+mn-ea"/>
                <a:cs typeface="+mn-cs"/>
              </a:rPr>
              <a:t>傷害への研究・科学</a:t>
            </a:r>
            <a:r>
              <a:rPr lang="ja-JP" altLang="en-US" dirty="0" smtClean="0">
                <a:solidFill>
                  <a:schemeClr val="accent2">
                    <a:lumMod val="75000"/>
                  </a:schemeClr>
                </a:solidFill>
                <a:latin typeface="+mn-ea"/>
                <a:cs typeface="+mn-cs"/>
              </a:rPr>
              <a:t>支援</a:t>
            </a:r>
            <a:endParaRPr lang="en-US" altLang="ja-JP" dirty="0" smtClean="0">
              <a:solidFill>
                <a:schemeClr val="accent2">
                  <a:lumMod val="75000"/>
                </a:schemeClr>
              </a:solidFill>
              <a:latin typeface="+mn-ea"/>
              <a:cs typeface="+mn-cs"/>
            </a:endParaRPr>
          </a:p>
          <a:p>
            <a:pPr marL="355600" indent="0" eaLnBrk="1" fontAlgn="auto" hangingPunct="1">
              <a:spcBef>
                <a:spcPts val="0"/>
              </a:spcBef>
              <a:spcAft>
                <a:spcPts val="0"/>
              </a:spcAft>
              <a:buFont typeface="Wingdings 3" charset="2"/>
              <a:buNone/>
              <a:defRPr/>
            </a:pPr>
            <a:r>
              <a:rPr lang="ja-JP" altLang="en-US" dirty="0" smtClean="0">
                <a:solidFill>
                  <a:schemeClr val="tx1">
                    <a:lumMod val="85000"/>
                    <a:lumOff val="15000"/>
                  </a:schemeClr>
                </a:solidFill>
                <a:latin typeface="+mn-ea"/>
                <a:cs typeface="+mn-cs"/>
              </a:rPr>
              <a:t>スポーツ活動において起こりうる傷害を予防する研究・科学支援を基本とし、加えて障</a:t>
            </a:r>
            <a:r>
              <a:rPr lang="ja-JP" altLang="en-US" dirty="0" smtClean="0">
                <a:solidFill>
                  <a:schemeClr val="tx1">
                    <a:lumMod val="75000"/>
                    <a:lumOff val="25000"/>
                  </a:schemeClr>
                </a:solidFill>
                <a:cs typeface="+mn-cs"/>
              </a:rPr>
              <a:t>害</a:t>
            </a:r>
            <a:r>
              <a:rPr lang="ja-JP" altLang="en-US" dirty="0">
                <a:solidFill>
                  <a:schemeClr val="tx1">
                    <a:lumMod val="75000"/>
                    <a:lumOff val="25000"/>
                  </a:schemeClr>
                </a:solidFill>
                <a:cs typeface="+mn-cs"/>
              </a:rPr>
              <a:t>特性に</a:t>
            </a:r>
            <a:r>
              <a:rPr lang="ja-JP" altLang="en-US" dirty="0" smtClean="0">
                <a:solidFill>
                  <a:schemeClr val="tx1">
                    <a:lumMod val="75000"/>
                    <a:lumOff val="25000"/>
                  </a:schemeClr>
                </a:solidFill>
                <a:cs typeface="+mn-cs"/>
              </a:rPr>
              <a:t>より起こりうる</a:t>
            </a:r>
            <a:r>
              <a:rPr lang="ja-JP" altLang="en-US" dirty="0">
                <a:solidFill>
                  <a:schemeClr val="tx1">
                    <a:lumMod val="75000"/>
                    <a:lumOff val="25000"/>
                  </a:schemeClr>
                </a:solidFill>
                <a:cs typeface="+mn-cs"/>
              </a:rPr>
              <a:t>スポーツ傷害に</a:t>
            </a:r>
            <a:r>
              <a:rPr lang="ja-JP" altLang="en-US" dirty="0" smtClean="0">
                <a:solidFill>
                  <a:schemeClr val="tx1">
                    <a:lumMod val="75000"/>
                    <a:lumOff val="25000"/>
                  </a:schemeClr>
                </a:solidFill>
                <a:cs typeface="+mn-cs"/>
              </a:rPr>
              <a:t>対する科学支援。</a:t>
            </a:r>
            <a:endParaRPr lang="en-US" altLang="ja-JP" dirty="0">
              <a:solidFill>
                <a:schemeClr val="tx1">
                  <a:lumMod val="75000"/>
                  <a:lumOff val="25000"/>
                </a:schemeClr>
              </a:solidFill>
              <a:cs typeface="+mn-cs"/>
            </a:endParaRPr>
          </a:p>
          <a:p>
            <a:pPr marL="355600" indent="0" eaLnBrk="1" fontAlgn="auto" hangingPunct="1">
              <a:spcBef>
                <a:spcPts val="0"/>
              </a:spcBef>
              <a:spcAft>
                <a:spcPts val="0"/>
              </a:spcAft>
              <a:buFont typeface="Wingdings 3" charset="2"/>
              <a:buNone/>
              <a:defRPr/>
            </a:pPr>
            <a:r>
              <a:rPr lang="ja-JP" altLang="en-US" dirty="0" smtClean="0">
                <a:solidFill>
                  <a:schemeClr val="tx1">
                    <a:lumMod val="75000"/>
                    <a:lumOff val="25000"/>
                  </a:schemeClr>
                </a:solidFill>
                <a:cs typeface="+mn-cs"/>
              </a:rPr>
              <a:t>例</a:t>
            </a:r>
            <a:r>
              <a:rPr lang="ja-JP" altLang="en-US" dirty="0">
                <a:solidFill>
                  <a:schemeClr val="tx1">
                    <a:lumMod val="75000"/>
                    <a:lumOff val="25000"/>
                  </a:schemeClr>
                </a:solidFill>
                <a:cs typeface="+mn-cs"/>
              </a:rPr>
              <a:t>：車いすの選手に多くみられる肩の傷害</a:t>
            </a:r>
            <a:r>
              <a:rPr lang="ja-JP" altLang="en-US" dirty="0" smtClean="0">
                <a:solidFill>
                  <a:schemeClr val="tx1">
                    <a:lumMod val="75000"/>
                    <a:lumOff val="25000"/>
                  </a:schemeClr>
                </a:solidFill>
                <a:cs typeface="+mn-cs"/>
              </a:rPr>
              <a:t>など</a:t>
            </a:r>
            <a:endParaRPr lang="en-US" altLang="ja-JP" dirty="0">
              <a:solidFill>
                <a:schemeClr val="tx1">
                  <a:lumMod val="75000"/>
                  <a:lumOff val="25000"/>
                </a:schemeClr>
              </a:solidFill>
              <a:cs typeface="+mn-cs"/>
            </a:endParaRPr>
          </a:p>
          <a:p>
            <a:pPr eaLnBrk="1" fontAlgn="auto" hangingPunct="1">
              <a:spcAft>
                <a:spcPts val="0"/>
              </a:spcAft>
              <a:buFont typeface="Wingdings 3" charset="2"/>
              <a:buChar char=""/>
              <a:defRPr/>
            </a:pPr>
            <a:r>
              <a:rPr lang="ja-JP" altLang="en-US" dirty="0" smtClean="0">
                <a:solidFill>
                  <a:schemeClr val="accent2">
                    <a:lumMod val="75000"/>
                  </a:schemeClr>
                </a:solidFill>
                <a:cs typeface="+mn-cs"/>
              </a:rPr>
              <a:t>競技特性、障害特性にかかわるフィジカルトレーニングの理論研究・実践への応用</a:t>
            </a:r>
            <a:endParaRPr lang="en-US" altLang="ja-JP" dirty="0">
              <a:solidFill>
                <a:schemeClr val="tx1">
                  <a:lumMod val="75000"/>
                  <a:lumOff val="25000"/>
                </a:schemeClr>
              </a:solidFill>
              <a:cs typeface="+mn-cs"/>
            </a:endParaRPr>
          </a:p>
          <a:p>
            <a:pPr marL="355600" indent="0" eaLnBrk="1" fontAlgn="auto" hangingPunct="1">
              <a:spcBef>
                <a:spcPts val="0"/>
              </a:spcBef>
              <a:spcAft>
                <a:spcPts val="0"/>
              </a:spcAft>
              <a:buFont typeface="Wingdings 3" charset="2"/>
              <a:buNone/>
              <a:defRPr/>
            </a:pPr>
            <a:r>
              <a:rPr lang="ja-JP" altLang="en-US" dirty="0" smtClean="0">
                <a:solidFill>
                  <a:schemeClr val="tx1">
                    <a:lumMod val="75000"/>
                    <a:lumOff val="25000"/>
                  </a:schemeClr>
                </a:solidFill>
                <a:cs typeface="+mn-cs"/>
              </a:rPr>
              <a:t>例：脊髄損傷者の運動特性に即したフィジカルトレーニングの理論研究、実践への応用</a:t>
            </a:r>
            <a:endParaRPr lang="en-US" altLang="ja-JP" dirty="0" smtClean="0">
              <a:solidFill>
                <a:schemeClr val="tx1">
                  <a:lumMod val="75000"/>
                  <a:lumOff val="25000"/>
                </a:schemeClr>
              </a:solidFill>
              <a:cs typeface="+mn-cs"/>
            </a:endParaRPr>
          </a:p>
          <a:p>
            <a:pPr eaLnBrk="1" fontAlgn="auto" hangingPunct="1">
              <a:spcAft>
                <a:spcPts val="0"/>
              </a:spcAft>
              <a:buFont typeface="Wingdings 3" charset="2"/>
              <a:buChar char=""/>
              <a:defRPr/>
            </a:pPr>
            <a:r>
              <a:rPr lang="ja-JP" altLang="en-US" dirty="0" smtClean="0">
                <a:solidFill>
                  <a:schemeClr val="accent2">
                    <a:lumMod val="75000"/>
                  </a:schemeClr>
                </a:solidFill>
                <a:cs typeface="+mn-cs"/>
              </a:rPr>
              <a:t>競技</a:t>
            </a:r>
            <a:r>
              <a:rPr lang="ja-JP" altLang="en-US" dirty="0">
                <a:solidFill>
                  <a:schemeClr val="accent2">
                    <a:lumMod val="75000"/>
                  </a:schemeClr>
                </a:solidFill>
                <a:cs typeface="+mn-cs"/>
              </a:rPr>
              <a:t>用具の開発</a:t>
            </a:r>
            <a:r>
              <a:rPr lang="ja-JP" altLang="en-US" dirty="0">
                <a:solidFill>
                  <a:schemeClr val="tx1">
                    <a:lumMod val="75000"/>
                    <a:lumOff val="25000"/>
                  </a:schemeClr>
                </a:solidFill>
                <a:cs typeface="+mn-cs"/>
              </a:rPr>
              <a:t>　</a:t>
            </a:r>
            <a:endParaRPr lang="en-US" altLang="ja-JP" dirty="0">
              <a:solidFill>
                <a:schemeClr val="tx1">
                  <a:lumMod val="75000"/>
                  <a:lumOff val="25000"/>
                </a:schemeClr>
              </a:solidFill>
              <a:cs typeface="+mn-cs"/>
            </a:endParaRPr>
          </a:p>
          <a:p>
            <a:pPr marL="355600" indent="0" eaLnBrk="1" fontAlgn="auto" hangingPunct="1">
              <a:spcBef>
                <a:spcPts val="0"/>
              </a:spcBef>
              <a:spcAft>
                <a:spcPts val="0"/>
              </a:spcAft>
              <a:buFont typeface="Wingdings 3" charset="2"/>
              <a:buNone/>
              <a:defRPr/>
            </a:pPr>
            <a:r>
              <a:rPr lang="ja-JP" altLang="en-US" dirty="0" smtClean="0">
                <a:solidFill>
                  <a:schemeClr val="tx1">
                    <a:lumMod val="75000"/>
                    <a:lumOff val="25000"/>
                  </a:schemeClr>
                </a:solidFill>
                <a:cs typeface="+mn-cs"/>
              </a:rPr>
              <a:t>例</a:t>
            </a:r>
            <a:r>
              <a:rPr lang="ja-JP" altLang="en-US" dirty="0">
                <a:solidFill>
                  <a:schemeClr val="tx1">
                    <a:lumMod val="75000"/>
                    <a:lumOff val="25000"/>
                  </a:schemeClr>
                </a:solidFill>
                <a:cs typeface="+mn-cs"/>
              </a:rPr>
              <a:t>：義足、車椅子、</a:t>
            </a:r>
            <a:r>
              <a:rPr lang="ja-JP" altLang="en-US" dirty="0" smtClean="0">
                <a:solidFill>
                  <a:schemeClr val="tx1">
                    <a:lumMod val="75000"/>
                    <a:lumOff val="25000"/>
                  </a:schemeClr>
                </a:solidFill>
                <a:cs typeface="+mn-cs"/>
              </a:rPr>
              <a:t>シットスキー、自転車の開発。ブレーキ痕のつきにくいタイヤ開発。パフォーマンスをあげるためのプロテクターの開発、など</a:t>
            </a:r>
            <a:endParaRPr lang="en-US" altLang="ja-JP" dirty="0" smtClean="0">
              <a:solidFill>
                <a:schemeClr val="accent2">
                  <a:lumMod val="75000"/>
                </a:schemeClr>
              </a:solidFill>
              <a:latin typeface="+mn-ea"/>
              <a:cs typeface="+mn-cs"/>
            </a:endParaRPr>
          </a:p>
        </p:txBody>
      </p:sp>
      <p:sp>
        <p:nvSpPr>
          <p:cNvPr id="11268" name="スライド番号プレースホルダー 3"/>
          <p:cNvSpPr>
            <a:spLocks noGrp="1"/>
          </p:cNvSpPr>
          <p:nvPr>
            <p:ph type="sldNum" sz="quarter" idx="12"/>
          </p:nvPr>
        </p:nvSpPr>
        <p:spPr bwMode="auto">
          <a:noFill/>
          <a:ln>
            <a:miter lim="800000"/>
            <a:headEnd/>
            <a:tailEnd/>
          </a:ln>
        </p:spPr>
        <p:txBody>
          <a:bodyPr/>
          <a:lstStyle/>
          <a:p>
            <a:fld id="{6288BC62-6F8B-4876-A192-C8873048DAF4}" type="slidenum">
              <a:rPr lang="ja-JP" altLang="en-US" smtClean="0">
                <a:cs typeface="メイリオ" pitchFamily="50" charset="-128"/>
              </a:rPr>
              <a:pPr/>
              <a:t>7</a:t>
            </a:fld>
            <a:endParaRPr lang="ja-JP" altLang="en-US" smtClean="0">
              <a:cs typeface="メイリオ" pitchFamily="50" charset="-128"/>
            </a:endParaRPr>
          </a:p>
        </p:txBody>
      </p:sp>
      <p:sp>
        <p:nvSpPr>
          <p:cNvPr id="5" name="正方形/長方形 4"/>
          <p:cNvSpPr/>
          <p:nvPr/>
        </p:nvSpPr>
        <p:spPr>
          <a:xfrm>
            <a:off x="1476375" y="1052513"/>
            <a:ext cx="5256213" cy="1016000"/>
          </a:xfrm>
          <a:prstGeom prst="rect">
            <a:avLst/>
          </a:prstGeom>
          <a:solidFill>
            <a:srgbClr val="FFFF00"/>
          </a:solidFill>
        </p:spPr>
        <p:txBody>
          <a:bodyPr anchor="ctr">
            <a:spAutoFit/>
          </a:bodyPr>
          <a:lstStyle/>
          <a:p>
            <a:pPr eaLnBrk="1" fontAlgn="auto" hangingPunct="1">
              <a:spcBef>
                <a:spcPts val="0"/>
              </a:spcBef>
              <a:spcAft>
                <a:spcPts val="0"/>
              </a:spcAft>
              <a:defRPr/>
            </a:pPr>
            <a:r>
              <a:rPr lang="ja-JP" altLang="en-US" sz="2000" b="1" dirty="0">
                <a:solidFill>
                  <a:srgbClr val="C00000"/>
                </a:solidFill>
                <a:latin typeface="+mn-ea"/>
              </a:rPr>
              <a:t>オリンピック選手同様のサポートを基本とし、より高いパフォーマンスを実現するための医科学支援の構築（知見の共有）</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8013" y="549275"/>
            <a:ext cx="6346825" cy="1320800"/>
          </a:xfrm>
        </p:spPr>
        <p:txBody>
          <a:bodyPr rtlCol="0"/>
          <a:lstStyle/>
          <a:p>
            <a:pPr eaLnBrk="1" fontAlgn="auto" hangingPunct="1">
              <a:spcAft>
                <a:spcPts val="0"/>
              </a:spcAft>
              <a:defRPr/>
            </a:pPr>
            <a:r>
              <a:rPr lang="ja-JP" altLang="en-US" sz="3200" b="1" dirty="0" smtClean="0">
                <a:solidFill>
                  <a:schemeClr val="accent1">
                    <a:lumMod val="75000"/>
                  </a:schemeClr>
                </a:solidFill>
                <a:cs typeface="+mj-cs"/>
              </a:rPr>
              <a:t>最後に</a:t>
            </a:r>
            <a:endParaRPr lang="ja-JP" altLang="en-US" sz="3200" b="1" dirty="0">
              <a:solidFill>
                <a:schemeClr val="accent1">
                  <a:lumMod val="75000"/>
                </a:schemeClr>
              </a:solidFill>
              <a:cs typeface="+mj-cs"/>
            </a:endParaRPr>
          </a:p>
        </p:txBody>
      </p:sp>
      <p:sp>
        <p:nvSpPr>
          <p:cNvPr id="12291" name="スライド番号プレースホルダー 3"/>
          <p:cNvSpPr>
            <a:spLocks noGrp="1"/>
          </p:cNvSpPr>
          <p:nvPr>
            <p:ph type="sldNum" sz="quarter" idx="12"/>
          </p:nvPr>
        </p:nvSpPr>
        <p:spPr bwMode="auto">
          <a:noFill/>
          <a:ln>
            <a:miter lim="800000"/>
            <a:headEnd/>
            <a:tailEnd/>
          </a:ln>
        </p:spPr>
        <p:txBody>
          <a:bodyPr/>
          <a:lstStyle/>
          <a:p>
            <a:fld id="{37016D5D-DE8A-42D9-8072-F738AD88B09E}" type="slidenum">
              <a:rPr lang="ja-JP" altLang="en-US" smtClean="0">
                <a:cs typeface="メイリオ" pitchFamily="50" charset="-128"/>
              </a:rPr>
              <a:pPr/>
              <a:t>8</a:t>
            </a:fld>
            <a:endParaRPr lang="ja-JP" altLang="en-US" smtClean="0">
              <a:cs typeface="メイリオ" pitchFamily="50" charset="-128"/>
            </a:endParaRPr>
          </a:p>
        </p:txBody>
      </p:sp>
      <p:graphicFrame>
        <p:nvGraphicFramePr>
          <p:cNvPr id="5" name="表 4"/>
          <p:cNvGraphicFramePr>
            <a:graphicFrameLocks noGrp="1"/>
          </p:cNvGraphicFramePr>
          <p:nvPr/>
        </p:nvGraphicFramePr>
        <p:xfrm>
          <a:off x="755650" y="1268413"/>
          <a:ext cx="6696744" cy="5120640"/>
        </p:xfrm>
        <a:graphic>
          <a:graphicData uri="http://schemas.openxmlformats.org/drawingml/2006/table">
            <a:tbl>
              <a:tblPr firstRow="1" bandRow="1">
                <a:tableStyleId>{5C22544A-7EE6-4342-B048-85BDC9FD1C3A}</a:tableStyleId>
              </a:tblPr>
              <a:tblGrid>
                <a:gridCol w="6696744"/>
              </a:tblGrid>
              <a:tr h="2880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ja-JP" altLang="en-US" sz="2000" b="1" dirty="0" smtClean="0">
                          <a:solidFill>
                            <a:schemeClr val="tx1">
                              <a:lumMod val="85000"/>
                              <a:lumOff val="15000"/>
                            </a:schemeClr>
                          </a:solidFill>
                          <a:cs typeface="+mn-cs"/>
                        </a:rPr>
                        <a:t>パラリンピック強化システムの構築の必要性</a:t>
                      </a:r>
                      <a:endParaRPr kumimoji="1" lang="ja-JP" altLang="en-US" sz="2000" b="1" dirty="0">
                        <a:solidFill>
                          <a:schemeClr val="tx1">
                            <a:lumMod val="85000"/>
                            <a:lumOff val="1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6808">
                <a:tc>
                  <a:txBody>
                    <a:bodyPr/>
                    <a:lstStyle/>
                    <a:p>
                      <a:pPr marL="0" indent="0" eaLnBrk="1" fontAlgn="auto" hangingPunct="1">
                        <a:spcAft>
                          <a:spcPts val="0"/>
                        </a:spcAft>
                        <a:buFont typeface="Wingdings 3" charset="2"/>
                        <a:buNone/>
                        <a:defRPr/>
                      </a:pPr>
                      <a:r>
                        <a:rPr lang="ja-JP" altLang="ja-JP" sz="1600" dirty="0" smtClean="0">
                          <a:solidFill>
                            <a:schemeClr val="tx1">
                              <a:lumMod val="75000"/>
                              <a:lumOff val="25000"/>
                            </a:schemeClr>
                          </a:solidFill>
                          <a:cs typeface="+mn-cs"/>
                        </a:rPr>
                        <a:t>パラリンピックという競技大会も、世界のレベルも、</a:t>
                      </a:r>
                      <a:r>
                        <a:rPr lang="ja-JP" altLang="en-US" sz="1600" dirty="0" smtClean="0">
                          <a:solidFill>
                            <a:schemeClr val="tx1">
                              <a:lumMod val="75000"/>
                              <a:lumOff val="25000"/>
                            </a:schemeClr>
                          </a:solidFill>
                          <a:cs typeface="+mn-cs"/>
                        </a:rPr>
                        <a:t>そして</a:t>
                      </a:r>
                      <a:r>
                        <a:rPr lang="ja-JP" altLang="ja-JP" sz="1600" dirty="0" smtClean="0">
                          <a:solidFill>
                            <a:schemeClr val="tx1">
                              <a:lumMod val="75000"/>
                              <a:lumOff val="25000"/>
                            </a:schemeClr>
                          </a:solidFill>
                          <a:cs typeface="+mn-cs"/>
                        </a:rPr>
                        <a:t>国内における障害者スポーツを取り巻く環境も、めまぐるしく変化しています。</a:t>
                      </a:r>
                      <a:endParaRPr lang="en-US" altLang="ja-JP" sz="1600" dirty="0" smtClean="0">
                        <a:solidFill>
                          <a:schemeClr val="tx1">
                            <a:lumMod val="75000"/>
                            <a:lumOff val="25000"/>
                          </a:schemeClr>
                        </a:solidFill>
                        <a:cs typeface="+mn-cs"/>
                      </a:endParaRPr>
                    </a:p>
                    <a:p>
                      <a:pPr marL="0" indent="0" eaLnBrk="1" fontAlgn="auto" hangingPunct="1">
                        <a:spcAft>
                          <a:spcPts val="0"/>
                        </a:spcAft>
                        <a:buFont typeface="Wingdings 3" charset="2"/>
                        <a:buNone/>
                        <a:defRPr/>
                      </a:pPr>
                      <a:endParaRPr lang="en-US" altLang="ja-JP" sz="1600" dirty="0" smtClean="0">
                        <a:solidFill>
                          <a:schemeClr val="tx1">
                            <a:lumMod val="75000"/>
                            <a:lumOff val="25000"/>
                          </a:schemeClr>
                        </a:solidFill>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4872">
                <a:tc>
                  <a:txBody>
                    <a:bodyPr/>
                    <a:lstStyle/>
                    <a:p>
                      <a:r>
                        <a:rPr lang="ja-JP" altLang="en-US" sz="2000" b="1" dirty="0" smtClean="0">
                          <a:solidFill>
                            <a:schemeClr val="tx1">
                              <a:lumMod val="85000"/>
                              <a:lumOff val="15000"/>
                            </a:schemeClr>
                          </a:solidFill>
                          <a:cs typeface="+mn-cs"/>
                        </a:rPr>
                        <a:t>国内外のスポーツ関係者との連携強化</a:t>
                      </a:r>
                      <a:endParaRPr kumimoji="1" lang="ja-JP" altLang="en-US" sz="2000" b="1" dirty="0">
                        <a:solidFill>
                          <a:schemeClr val="tx1">
                            <a:lumMod val="85000"/>
                            <a:lumOff val="1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62252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ja-JP" altLang="ja-JP" sz="1600" dirty="0" smtClean="0">
                          <a:solidFill>
                            <a:schemeClr val="tx1">
                              <a:lumMod val="75000"/>
                              <a:lumOff val="25000"/>
                            </a:schemeClr>
                          </a:solidFill>
                          <a:cs typeface="+mn-cs"/>
                        </a:rPr>
                        <a:t>今後とも現状の把握、選手の生の声の収集、競技を超え</a:t>
                      </a:r>
                      <a:r>
                        <a:rPr lang="ja-JP" altLang="en-US" sz="1600" dirty="0" smtClean="0">
                          <a:solidFill>
                            <a:schemeClr val="tx1">
                              <a:lumMod val="75000"/>
                              <a:lumOff val="25000"/>
                            </a:schemeClr>
                          </a:solidFill>
                          <a:cs typeface="+mn-cs"/>
                        </a:rPr>
                        <a:t>て</a:t>
                      </a:r>
                      <a:r>
                        <a:rPr lang="ja-JP" altLang="ja-JP" sz="1600" dirty="0" smtClean="0">
                          <a:solidFill>
                            <a:schemeClr val="tx1">
                              <a:lumMod val="75000"/>
                              <a:lumOff val="25000"/>
                            </a:schemeClr>
                          </a:solidFill>
                          <a:cs typeface="+mn-cs"/>
                        </a:rPr>
                        <a:t>議論を深める</a:t>
                      </a:r>
                      <a:r>
                        <a:rPr lang="ja-JP" altLang="en-US" sz="1600" dirty="0" smtClean="0">
                          <a:solidFill>
                            <a:schemeClr val="tx1">
                              <a:lumMod val="75000"/>
                              <a:lumOff val="25000"/>
                            </a:schemeClr>
                          </a:solidFill>
                          <a:cs typeface="+mn-cs"/>
                        </a:rPr>
                        <a:t>ことはもちろんのこと、パラリンピック以外の関係者との意見交換の場を持つ</a:t>
                      </a:r>
                      <a:r>
                        <a:rPr lang="ja-JP" altLang="ja-JP" sz="1600" dirty="0" smtClean="0">
                          <a:solidFill>
                            <a:schemeClr val="tx1">
                              <a:lumMod val="75000"/>
                              <a:lumOff val="25000"/>
                            </a:schemeClr>
                          </a:solidFill>
                          <a:cs typeface="+mn-cs"/>
                        </a:rPr>
                        <a:t>など、積極的に活動してい</a:t>
                      </a:r>
                      <a:r>
                        <a:rPr lang="ja-JP" altLang="en-US" sz="1600" dirty="0" smtClean="0">
                          <a:solidFill>
                            <a:schemeClr val="tx1">
                              <a:lumMod val="75000"/>
                              <a:lumOff val="25000"/>
                            </a:schemeClr>
                          </a:solidFill>
                          <a:cs typeface="+mn-cs"/>
                        </a:rPr>
                        <a:t>き</a:t>
                      </a:r>
                      <a:r>
                        <a:rPr lang="ja-JP" altLang="ja-JP" sz="1600" dirty="0" smtClean="0">
                          <a:solidFill>
                            <a:schemeClr val="tx1">
                              <a:lumMod val="75000"/>
                              <a:lumOff val="25000"/>
                            </a:schemeClr>
                          </a:solidFill>
                          <a:cs typeface="+mn-cs"/>
                        </a:rPr>
                        <a:t>ます</a:t>
                      </a:r>
                      <a:r>
                        <a:rPr lang="ja-JP" altLang="en-US" sz="1600" dirty="0" smtClean="0">
                          <a:solidFill>
                            <a:schemeClr val="tx1">
                              <a:lumMod val="75000"/>
                              <a:lumOff val="25000"/>
                            </a:schemeClr>
                          </a:solidFill>
                          <a:cs typeface="+mn-cs"/>
                        </a:rPr>
                        <a:t>。</a:t>
                      </a:r>
                      <a:endParaRPr lang="en-US" altLang="ja-JP" sz="1600" dirty="0" smtClean="0">
                        <a:solidFill>
                          <a:schemeClr val="tx1">
                            <a:lumMod val="75000"/>
                            <a:lumOff val="25000"/>
                          </a:schemeClr>
                        </a:solidFill>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altLang="ja-JP" sz="1600" dirty="0" smtClean="0">
                        <a:solidFill>
                          <a:schemeClr val="tx1">
                            <a:lumMod val="75000"/>
                            <a:lumOff val="25000"/>
                          </a:schemeClr>
                        </a:solidFill>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704">
                <a:tc>
                  <a:txBody>
                    <a:bodyPr/>
                    <a:lstStyle/>
                    <a:p>
                      <a:pPr eaLnBrk="1" fontAlgn="auto" hangingPunct="1">
                        <a:spcAft>
                          <a:spcPts val="0"/>
                        </a:spcAft>
                        <a:buFont typeface="Wingdings 3" charset="2"/>
                        <a:buNone/>
                        <a:defRPr/>
                      </a:pPr>
                      <a:r>
                        <a:rPr lang="en-US" altLang="ja-JP" sz="2000" b="1" dirty="0" smtClean="0">
                          <a:solidFill>
                            <a:schemeClr val="tx1">
                              <a:lumMod val="85000"/>
                              <a:lumOff val="15000"/>
                            </a:schemeClr>
                          </a:solidFill>
                          <a:cs typeface="+mn-cs"/>
                        </a:rPr>
                        <a:t>PAJ</a:t>
                      </a:r>
                      <a:r>
                        <a:rPr lang="ja-JP" altLang="en-US" sz="2000" b="1" dirty="0" smtClean="0">
                          <a:solidFill>
                            <a:schemeClr val="tx1">
                              <a:lumMod val="85000"/>
                              <a:lumOff val="15000"/>
                            </a:schemeClr>
                          </a:solidFill>
                          <a:cs typeface="+mn-cs"/>
                        </a:rPr>
                        <a:t>の取り組み</a:t>
                      </a:r>
                      <a:endParaRPr lang="en-US" altLang="ja-JP" sz="2000" b="1" dirty="0">
                        <a:solidFill>
                          <a:schemeClr val="tx1">
                            <a:lumMod val="85000"/>
                            <a:lumOff val="15000"/>
                          </a:schemeClr>
                        </a:solidFill>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842016">
                <a:tc>
                  <a:txBody>
                    <a:bodyPr/>
                    <a:lstStyle/>
                    <a:p>
                      <a:pPr marL="450850" indent="-450850" eaLnBrk="1" fontAlgn="auto" hangingPunct="1">
                        <a:spcAft>
                          <a:spcPts val="0"/>
                        </a:spcAft>
                        <a:buFont typeface="Wingdings 3" charset="2"/>
                        <a:buNone/>
                        <a:defRPr/>
                      </a:pPr>
                      <a:r>
                        <a:rPr lang="ja-JP" altLang="en-US" sz="1600" dirty="0" smtClean="0">
                          <a:solidFill>
                            <a:schemeClr val="tx1">
                              <a:lumMod val="75000"/>
                              <a:lumOff val="25000"/>
                            </a:schemeClr>
                          </a:solidFill>
                          <a:cs typeface="+mn-cs"/>
                        </a:rPr>
                        <a:t>１．</a:t>
                      </a:r>
                      <a:r>
                        <a:rPr lang="en-US" altLang="ja-JP" sz="1600" dirty="0" smtClean="0">
                          <a:solidFill>
                            <a:schemeClr val="tx1">
                              <a:lumMod val="75000"/>
                              <a:lumOff val="25000"/>
                            </a:schemeClr>
                          </a:solidFill>
                          <a:cs typeface="+mn-cs"/>
                        </a:rPr>
                        <a:t>PAJ</a:t>
                      </a:r>
                      <a:r>
                        <a:rPr lang="ja-JP" altLang="ja-JP" sz="1600" dirty="0" smtClean="0">
                          <a:solidFill>
                            <a:schemeClr val="tx1">
                              <a:lumMod val="75000"/>
                              <a:lumOff val="25000"/>
                            </a:schemeClr>
                          </a:solidFill>
                          <a:cs typeface="+mn-cs"/>
                        </a:rPr>
                        <a:t>では、継続的に強化に関する</a:t>
                      </a:r>
                      <a:r>
                        <a:rPr lang="ja-JP" altLang="en-US" sz="1600" dirty="0" smtClean="0">
                          <a:solidFill>
                            <a:schemeClr val="tx1">
                              <a:lumMod val="75000"/>
                              <a:lumOff val="25000"/>
                            </a:schemeClr>
                          </a:solidFill>
                          <a:cs typeface="+mn-cs"/>
                        </a:rPr>
                        <a:t>選手、関係者の</a:t>
                      </a:r>
                      <a:r>
                        <a:rPr lang="ja-JP" altLang="ja-JP" sz="1600" dirty="0" smtClean="0">
                          <a:solidFill>
                            <a:schemeClr val="tx1">
                              <a:lumMod val="75000"/>
                              <a:lumOff val="25000"/>
                            </a:schemeClr>
                          </a:solidFill>
                          <a:cs typeface="+mn-cs"/>
                        </a:rPr>
                        <a:t>声を集め、</a:t>
                      </a:r>
                      <a:r>
                        <a:rPr lang="ja-JP" altLang="en-US" sz="1600" dirty="0" smtClean="0">
                          <a:solidFill>
                            <a:schemeClr val="tx1">
                              <a:lumMod val="75000"/>
                              <a:lumOff val="25000"/>
                            </a:schemeClr>
                          </a:solidFill>
                          <a:cs typeface="+mn-cs"/>
                        </a:rPr>
                        <a:t>強化策の策定プロセスに貢献してまいります。さらには</a:t>
                      </a:r>
                      <a:r>
                        <a:rPr lang="ja-JP" altLang="ja-JP" sz="1600" dirty="0" smtClean="0">
                          <a:solidFill>
                            <a:schemeClr val="tx1">
                              <a:lumMod val="75000"/>
                              <a:lumOff val="25000"/>
                            </a:schemeClr>
                          </a:solidFill>
                          <a:cs typeface="+mn-cs"/>
                        </a:rPr>
                        <a:t>パラリンピックの発展、</a:t>
                      </a:r>
                      <a:r>
                        <a:rPr lang="ja-JP" altLang="en-US" sz="1600" dirty="0" smtClean="0">
                          <a:solidFill>
                            <a:schemeClr val="tx1">
                              <a:lumMod val="75000"/>
                              <a:lumOff val="25000"/>
                            </a:schemeClr>
                          </a:solidFill>
                          <a:cs typeface="+mn-cs"/>
                        </a:rPr>
                        <a:t>わが国</a:t>
                      </a:r>
                      <a:r>
                        <a:rPr lang="ja-JP" altLang="ja-JP" sz="1600" dirty="0" smtClean="0">
                          <a:solidFill>
                            <a:schemeClr val="tx1">
                              <a:lumMod val="75000"/>
                              <a:lumOff val="25000"/>
                            </a:schemeClr>
                          </a:solidFill>
                          <a:cs typeface="+mn-cs"/>
                        </a:rPr>
                        <a:t>の障害者</a:t>
                      </a:r>
                      <a:r>
                        <a:rPr lang="ja-JP" altLang="en-US" sz="1600" dirty="0" smtClean="0">
                          <a:solidFill>
                            <a:schemeClr val="tx1">
                              <a:lumMod val="75000"/>
                              <a:lumOff val="25000"/>
                            </a:schemeClr>
                          </a:solidFill>
                          <a:cs typeface="+mn-cs"/>
                        </a:rPr>
                        <a:t>の</a:t>
                      </a:r>
                      <a:r>
                        <a:rPr lang="ja-JP" altLang="ja-JP" sz="1600" dirty="0" smtClean="0">
                          <a:solidFill>
                            <a:schemeClr val="tx1">
                              <a:lumMod val="75000"/>
                              <a:lumOff val="25000"/>
                            </a:schemeClr>
                          </a:solidFill>
                          <a:cs typeface="+mn-cs"/>
                        </a:rPr>
                        <a:t>スポーツの発展に寄与してまいり</a:t>
                      </a:r>
                      <a:r>
                        <a:rPr lang="ja-JP" altLang="en-US" sz="1600" dirty="0" smtClean="0">
                          <a:solidFill>
                            <a:schemeClr val="tx1">
                              <a:lumMod val="75000"/>
                              <a:lumOff val="25000"/>
                            </a:schemeClr>
                          </a:solidFill>
                          <a:cs typeface="+mn-cs"/>
                        </a:rPr>
                        <a:t>たいと考えております。</a:t>
                      </a:r>
                      <a:endParaRPr lang="en-US" altLang="ja-JP" sz="1600" dirty="0" smtClean="0">
                        <a:solidFill>
                          <a:schemeClr val="tx1">
                            <a:lumMod val="75000"/>
                            <a:lumOff val="25000"/>
                          </a:schemeClr>
                        </a:solidFill>
                        <a:cs typeface="+mn-cs"/>
                      </a:endParaRPr>
                    </a:p>
                    <a:p>
                      <a:pPr marL="450850" indent="-450850" eaLnBrk="1" fontAlgn="auto" hangingPunct="1">
                        <a:spcAft>
                          <a:spcPts val="0"/>
                        </a:spcAft>
                        <a:buFont typeface="Wingdings 3" charset="2"/>
                        <a:buNone/>
                        <a:defRPr/>
                      </a:pPr>
                      <a:r>
                        <a:rPr lang="ja-JP" altLang="en-US" sz="1600" dirty="0" smtClean="0">
                          <a:solidFill>
                            <a:schemeClr val="tx1">
                              <a:lumMod val="75000"/>
                              <a:lumOff val="25000"/>
                            </a:schemeClr>
                          </a:solidFill>
                          <a:cs typeface="+mn-cs"/>
                        </a:rPr>
                        <a:t>２．競技団体の組織力強化を希望します。</a:t>
                      </a:r>
                      <a:endParaRPr lang="en-US" altLang="ja-JP" sz="1600" dirty="0" smtClean="0">
                        <a:solidFill>
                          <a:schemeClr val="tx1">
                            <a:lumMod val="75000"/>
                            <a:lumOff val="25000"/>
                          </a:schemeClr>
                        </a:solidFill>
                        <a:cs typeface="+mn-cs"/>
                      </a:endParaRPr>
                    </a:p>
                    <a:p>
                      <a:pPr marL="450850" indent="-450850" eaLnBrk="1" fontAlgn="auto" hangingPunct="1">
                        <a:spcAft>
                          <a:spcPts val="0"/>
                        </a:spcAft>
                        <a:buFont typeface="Wingdings 3" charset="2"/>
                        <a:buNone/>
                        <a:defRPr/>
                      </a:pPr>
                      <a:r>
                        <a:rPr lang="ja-JP" altLang="en-US" sz="1600" dirty="0" smtClean="0">
                          <a:solidFill>
                            <a:schemeClr val="tx1">
                              <a:lumMod val="75000"/>
                              <a:lumOff val="25000"/>
                            </a:schemeClr>
                          </a:solidFill>
                          <a:cs typeface="+mn-cs"/>
                        </a:rPr>
                        <a:t>３．</a:t>
                      </a:r>
                      <a:r>
                        <a:rPr lang="en-US" altLang="ja-JP" sz="1600" dirty="0" smtClean="0">
                          <a:solidFill>
                            <a:schemeClr val="tx1">
                              <a:lumMod val="75000"/>
                              <a:lumOff val="25000"/>
                            </a:schemeClr>
                          </a:solidFill>
                          <a:cs typeface="+mn-cs"/>
                        </a:rPr>
                        <a:t>2020</a:t>
                      </a:r>
                      <a:r>
                        <a:rPr lang="ja-JP" altLang="en-US" sz="1600" dirty="0" smtClean="0">
                          <a:solidFill>
                            <a:schemeClr val="tx1">
                              <a:lumMod val="75000"/>
                              <a:lumOff val="25000"/>
                            </a:schemeClr>
                          </a:solidFill>
                          <a:cs typeface="+mn-cs"/>
                        </a:rPr>
                        <a:t>年後も、継続可能で、国を代表するオリンピック・パラリンピックの強化支援システムの構築を希望します。</a:t>
                      </a:r>
                      <a:endParaRPr lang="en-US" altLang="ja-JP" sz="1600" dirty="0" smtClean="0">
                        <a:solidFill>
                          <a:schemeClr val="tx1">
                            <a:lumMod val="75000"/>
                            <a:lumOff val="25000"/>
                          </a:schemeClr>
                        </a:solidFill>
                        <a:cs typeface="+mn-cs"/>
                      </a:endParaRPr>
                    </a:p>
                    <a:p>
                      <a:pPr marL="450850" indent="-450850" eaLnBrk="1" fontAlgn="auto" hangingPunct="1">
                        <a:spcAft>
                          <a:spcPts val="0"/>
                        </a:spcAft>
                        <a:buFont typeface="Wingdings 3" charset="2"/>
                        <a:buNone/>
                        <a:defRPr/>
                      </a:pPr>
                      <a:endParaRPr lang="en-US" altLang="ja-JP" sz="1600" dirty="0" smtClean="0">
                        <a:solidFill>
                          <a:schemeClr val="tx1">
                            <a:lumMod val="75000"/>
                            <a:lumOff val="25000"/>
                          </a:schemeClr>
                        </a:solidFill>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609600" y="2700338"/>
            <a:ext cx="6348413" cy="1827212"/>
          </a:xfrm>
        </p:spPr>
        <p:txBody>
          <a:bodyPr/>
          <a:lstStyle/>
          <a:p>
            <a:pPr eaLnBrk="1" hangingPunct="1"/>
            <a:r>
              <a:rPr lang="ja-JP" altLang="en-US" dirty="0" smtClean="0"/>
              <a:t>参考資料１　</a:t>
            </a:r>
          </a:p>
        </p:txBody>
      </p:sp>
      <p:sp>
        <p:nvSpPr>
          <p:cNvPr id="3" name="テキスト プレースホルダー 2"/>
          <p:cNvSpPr>
            <a:spLocks noGrp="1"/>
          </p:cNvSpPr>
          <p:nvPr>
            <p:ph type="body" idx="1"/>
          </p:nvPr>
        </p:nvSpPr>
        <p:spPr>
          <a:xfrm>
            <a:off x="609600" y="4527550"/>
            <a:ext cx="6348413" cy="860425"/>
          </a:xfrm>
        </p:spPr>
        <p:txBody>
          <a:bodyPr rtlCol="0">
            <a:normAutofit/>
          </a:bodyPr>
          <a:lstStyle/>
          <a:p>
            <a:pPr eaLnBrk="1" fontAlgn="auto" hangingPunct="1">
              <a:spcAft>
                <a:spcPts val="0"/>
              </a:spcAft>
              <a:buFont typeface="Wingdings 3" charset="2"/>
              <a:buNone/>
              <a:defRPr/>
            </a:pPr>
            <a:r>
              <a:rPr lang="ja-JP" altLang="en-US" dirty="0" smtClean="0">
                <a:cs typeface="+mn-cs"/>
              </a:rPr>
              <a:t>第</a:t>
            </a:r>
            <a:r>
              <a:rPr lang="en-US" altLang="ja-JP" dirty="0" smtClean="0">
                <a:cs typeface="+mn-cs"/>
              </a:rPr>
              <a:t>2</a:t>
            </a:r>
            <a:r>
              <a:rPr lang="ja-JP" altLang="en-US" dirty="0" smtClean="0">
                <a:cs typeface="+mn-cs"/>
              </a:rPr>
              <a:t>回パラリンピック選手の競技環境　</a:t>
            </a:r>
            <a:r>
              <a:rPr lang="en-US" altLang="ja-JP" dirty="0" smtClean="0">
                <a:cs typeface="+mn-cs"/>
              </a:rPr>
              <a:t/>
            </a:r>
            <a:br>
              <a:rPr lang="en-US" altLang="ja-JP" dirty="0" smtClean="0">
                <a:cs typeface="+mn-cs"/>
              </a:rPr>
            </a:br>
            <a:r>
              <a:rPr lang="ja-JP" altLang="en-US" dirty="0" smtClean="0">
                <a:cs typeface="+mn-cs"/>
              </a:rPr>
              <a:t>その意識と実態調査より</a:t>
            </a:r>
            <a:r>
              <a:rPr lang="ja-JP" altLang="en-US" dirty="0" smtClean="0">
                <a:solidFill>
                  <a:srgbClr val="FF0000"/>
                </a:solidFill>
                <a:cs typeface="+mn-cs"/>
              </a:rPr>
              <a:t>（</a:t>
            </a:r>
            <a:r>
              <a:rPr lang="en-US" altLang="ja-JP" dirty="0" smtClean="0">
                <a:solidFill>
                  <a:srgbClr val="FF0000"/>
                </a:solidFill>
                <a:cs typeface="+mn-cs"/>
              </a:rPr>
              <a:t>2012</a:t>
            </a:r>
            <a:r>
              <a:rPr lang="ja-JP" altLang="en-US" dirty="0" smtClean="0">
                <a:solidFill>
                  <a:srgbClr val="FF0000"/>
                </a:solidFill>
                <a:cs typeface="+mn-cs"/>
              </a:rPr>
              <a:t>年</a:t>
            </a:r>
            <a:r>
              <a:rPr lang="en-US" altLang="ja-JP" dirty="0" smtClean="0">
                <a:solidFill>
                  <a:srgbClr val="FF0000"/>
                </a:solidFill>
                <a:cs typeface="+mn-cs"/>
              </a:rPr>
              <a:t>6-8</a:t>
            </a:r>
            <a:r>
              <a:rPr lang="ja-JP" altLang="en-US" dirty="0" smtClean="0">
                <a:solidFill>
                  <a:srgbClr val="FF0000"/>
                </a:solidFill>
                <a:cs typeface="+mn-cs"/>
              </a:rPr>
              <a:t>月実施）</a:t>
            </a:r>
            <a:endParaRPr lang="ja-JP" altLang="en-US" dirty="0">
              <a:solidFill>
                <a:srgbClr val="FF0000"/>
              </a:solidFill>
              <a:cs typeface="+mn-cs"/>
            </a:endParaRPr>
          </a:p>
        </p:txBody>
      </p:sp>
      <p:sp>
        <p:nvSpPr>
          <p:cNvPr id="13316" name="スライド番号プレースホルダー 3"/>
          <p:cNvSpPr>
            <a:spLocks noGrp="1"/>
          </p:cNvSpPr>
          <p:nvPr>
            <p:ph type="sldNum" sz="quarter" idx="12"/>
          </p:nvPr>
        </p:nvSpPr>
        <p:spPr bwMode="auto">
          <a:noFill/>
          <a:ln>
            <a:miter lim="800000"/>
            <a:headEnd/>
            <a:tailEnd/>
          </a:ln>
        </p:spPr>
        <p:txBody>
          <a:bodyPr/>
          <a:lstStyle/>
          <a:p>
            <a:fld id="{73C10425-5FE0-4EEF-907B-950FA808091E}" type="slidenum">
              <a:rPr lang="ja-JP" altLang="en-US" smtClean="0">
                <a:cs typeface="メイリオ" pitchFamily="50" charset="-128"/>
              </a:rPr>
              <a:pPr/>
              <a:t>9</a:t>
            </a:fld>
            <a:endParaRPr lang="ja-JP" altLang="en-US" smtClean="0">
              <a:cs typeface="メイリオ" pitchFamily="50" charset="-128"/>
            </a:endParaRPr>
          </a:p>
        </p:txBody>
      </p:sp>
    </p:spTree>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Override>
</file>

<file path=ppt/theme/themeOverride2.xml><?xml version="1.0" encoding="utf-8"?>
<a:themeOverride xmlns:a="http://schemas.openxmlformats.org/drawingml/2006/main">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Override>
</file>

<file path=ppt/theme/themeOverride3.xml><?xml version="1.0" encoding="utf-8"?>
<a:themeOverride xmlns:a="http://schemas.openxmlformats.org/drawingml/2006/main">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5715</TotalTime>
  <Words>1380</Words>
  <Application>Microsoft Office PowerPoint</Application>
  <PresentationFormat>画面に合わせる (4:3)</PresentationFormat>
  <Paragraphs>156</Paragraphs>
  <Slides>16</Slides>
  <Notes>2</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ファセット</vt:lpstr>
      <vt:lpstr>スライド 1</vt:lpstr>
      <vt:lpstr>背　景</vt:lpstr>
      <vt:lpstr>意見収集の概要</vt:lpstr>
      <vt:lpstr>スライド 4</vt:lpstr>
      <vt:lpstr>１．強化拠点</vt:lpstr>
      <vt:lpstr>２．コーチ・サポートスタッフ　 　</vt:lpstr>
      <vt:lpstr>３．医・科学サポート </vt:lpstr>
      <vt:lpstr>最後に</vt:lpstr>
      <vt:lpstr>参考資料１　</vt:lpstr>
      <vt:lpstr>主な練習拠点は？ 練習場所は、地域・生涯スポーツを支援する障害者スポーツセンターよりも民間スポーツクラブが増加</vt:lpstr>
      <vt:lpstr>コーチの有無 専属のコーチをつける選手が増加。一方で、コーチをもたない人には資金面の問題をあげる人も。</vt:lpstr>
      <vt:lpstr>パラリンピック選手が感じる競技活動上の課題 費用、練習場所、コーチ指導者の不足が大きな課題が多い</vt:lpstr>
      <vt:lpstr>スライド 13</vt:lpstr>
      <vt:lpstr>選手、コーチングスタッフの声</vt:lpstr>
      <vt:lpstr>スライド 15</vt:lpstr>
      <vt:lpstr>スライド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Ken MANAKA</dc:creator>
  <cp:lastModifiedBy>　</cp:lastModifiedBy>
  <cp:revision>298</cp:revision>
  <cp:lastPrinted>2014-02-04T12:16:21Z</cp:lastPrinted>
  <dcterms:created xsi:type="dcterms:W3CDTF">2013-05-23T10:40:18Z</dcterms:created>
  <dcterms:modified xsi:type="dcterms:W3CDTF">2014-07-29T06:04:26Z</dcterms:modified>
</cp:coreProperties>
</file>